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13" r:id="rId3"/>
    <p:sldId id="314" r:id="rId4"/>
    <p:sldId id="292" r:id="rId5"/>
    <p:sldId id="310" r:id="rId6"/>
    <p:sldId id="339" r:id="rId7"/>
    <p:sldId id="340" r:id="rId8"/>
    <p:sldId id="341" r:id="rId9"/>
    <p:sldId id="342" r:id="rId10"/>
    <p:sldId id="343" r:id="rId11"/>
    <p:sldId id="344" r:id="rId12"/>
    <p:sldId id="315" r:id="rId13"/>
    <p:sldId id="316" r:id="rId14"/>
    <p:sldId id="338" r:id="rId15"/>
    <p:sldId id="346" r:id="rId16"/>
    <p:sldId id="348" r:id="rId17"/>
    <p:sldId id="318" r:id="rId18"/>
    <p:sldId id="319" r:id="rId19"/>
    <p:sldId id="321" r:id="rId20"/>
    <p:sldId id="322" r:id="rId21"/>
    <p:sldId id="345" r:id="rId22"/>
    <p:sldId id="325" r:id="rId23"/>
    <p:sldId id="326" r:id="rId24"/>
    <p:sldId id="327" r:id="rId25"/>
    <p:sldId id="332" r:id="rId26"/>
    <p:sldId id="333" r:id="rId27"/>
    <p:sldId id="329" r:id="rId28"/>
    <p:sldId id="347" r:id="rId29"/>
    <p:sldId id="337" r:id="rId30"/>
  </p:sldIdLst>
  <p:sldSz cx="12192000" cy="6858000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3C1C124-C76E-425A-80B3-521623E0A551}">
          <p14:sldIdLst>
            <p14:sldId id="256"/>
            <p14:sldId id="313"/>
            <p14:sldId id="314"/>
            <p14:sldId id="292"/>
            <p14:sldId id="310"/>
            <p14:sldId id="339"/>
            <p14:sldId id="340"/>
            <p14:sldId id="341"/>
            <p14:sldId id="342"/>
            <p14:sldId id="343"/>
            <p14:sldId id="344"/>
            <p14:sldId id="315"/>
            <p14:sldId id="316"/>
          </p14:sldIdLst>
        </p14:section>
        <p14:section name="Раздел без заголовка" id="{1C1E4304-E6A5-49A5-823C-0E80CED47E65}">
          <p14:sldIdLst>
            <p14:sldId id="338"/>
            <p14:sldId id="346"/>
            <p14:sldId id="348"/>
            <p14:sldId id="318"/>
            <p14:sldId id="319"/>
            <p14:sldId id="321"/>
            <p14:sldId id="322"/>
            <p14:sldId id="345"/>
            <p14:sldId id="325"/>
            <p14:sldId id="326"/>
            <p14:sldId id="327"/>
            <p14:sldId id="332"/>
            <p14:sldId id="333"/>
            <p14:sldId id="329"/>
            <p14:sldId id="347"/>
            <p14:sldId id="33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71692" autoAdjust="0"/>
  </p:normalViewPr>
  <p:slideViewPr>
    <p:cSldViewPr snapToGrid="0">
      <p:cViewPr varScale="1">
        <p:scale>
          <a:sx n="81" d="100"/>
          <a:sy n="81" d="100"/>
        </p:scale>
        <p:origin x="171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09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98586506131401"/>
          <c:y val="4.9775686265443625E-2"/>
          <c:w val="0.51771592864885796"/>
          <c:h val="0.731508744436053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6.2500631853786093E-3"/>
                  <c:y val="4.5375792624932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77590333734751E-2"/>
                      <c:h val="0.1091699989985818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9AA-446E-BA9F-5CE1557FAFA7}"/>
                </c:ext>
              </c:extLst>
            </c:dLbl>
            <c:dLbl>
              <c:idx val="1"/>
              <c:layout>
                <c:manualLayout>
                  <c:x val="1.0937507405827659E-2"/>
                  <c:y val="4.51526368764994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77590333734751E-2"/>
                      <c:h val="0.150667726671183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9AA-446E-BA9F-5CE1557FAFA7}"/>
                </c:ext>
              </c:extLst>
            </c:dLbl>
            <c:dLbl>
              <c:idx val="2"/>
              <c:layout>
                <c:manualLayout>
                  <c:x val="9.3749692497347176E-3"/>
                  <c:y val="4.836441084153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8277575522079432E-2"/>
                      <c:h val="0.125766582434626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09AA-446E-BA9F-5CE1557FA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1846775 т.руб.</c:v>
                </c:pt>
                <c:pt idx="1">
                  <c:v>2022 год 1774091 т.руб.</c:v>
                </c:pt>
                <c:pt idx="2">
                  <c:v>2023 год 1997639 т.руб.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185460</c:v>
                </c:pt>
                <c:pt idx="1">
                  <c:v>174998</c:v>
                </c:pt>
                <c:pt idx="2">
                  <c:v>200583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9AA-446E-BA9F-5CE1557FA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AA-446E-BA9F-5CE1557FAFA7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AA-446E-BA9F-5CE1557FAFA7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AA-446E-BA9F-5CE1557FAF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2021 год 1846775 т.руб.</c:v>
                </c:pt>
                <c:pt idx="1">
                  <c:v>2022 год 1774091 т.руб.</c:v>
                </c:pt>
                <c:pt idx="2">
                  <c:v>2023 год 1997639 т.руб.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1661315</c:v>
                </c:pt>
                <c:pt idx="1">
                  <c:v>1599093</c:v>
                </c:pt>
                <c:pt idx="2">
                  <c:v>1797056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AA-446E-BA9F-5CE1557FA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23973736"/>
        <c:axId val="223974128"/>
        <c:axId val="0"/>
      </c:bar3DChart>
      <c:catAx>
        <c:axId val="223973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3974128"/>
        <c:crosses val="autoZero"/>
        <c:auto val="1"/>
        <c:lblAlgn val="ctr"/>
        <c:lblOffset val="100"/>
        <c:noMultiLvlLbl val="0"/>
      </c:catAx>
      <c:valAx>
        <c:axId val="2239741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973736"/>
        <c:crosses val="autoZero"/>
        <c:crossBetween val="between"/>
      </c:valAx>
    </c:plotArea>
    <c:legend>
      <c:legendPos val="r"/>
      <c:overlay val="0"/>
      <c:spPr>
        <a:effectLst>
          <a:outerShdw blurRad="50800" dist="50800" dir="5400000" algn="ctr" rotWithShape="0">
            <a:schemeClr val="bg1"/>
          </a:outerShdw>
        </a:effectLst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90"/>
      <c:rAngAx val="1"/>
    </c:view3D>
    <c:floor>
      <c:thickness val="0"/>
    </c:floor>
    <c:sideWall>
      <c:thickness val="0"/>
    </c:sideWall>
    <c:backWall>
      <c:thickness val="0"/>
      <c:spPr>
        <a:scene3d>
          <a:camera prst="orthographicFront"/>
          <a:lightRig rig="threePt" dir="t"/>
        </a:scene3d>
        <a:sp3d/>
      </c:spPr>
    </c:backWall>
    <c:plotArea>
      <c:layout>
        <c:manualLayout>
          <c:layoutTarget val="inner"/>
          <c:xMode val="edge"/>
          <c:yMode val="edge"/>
          <c:x val="0.11096736097162042"/>
          <c:y val="3.5735365058316072E-2"/>
          <c:w val="0.69385688972423887"/>
          <c:h val="0.864189278082902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78836752421135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311-43BE-A5F1-9B8BC96F9F74}"/>
                </c:ext>
              </c:extLst>
            </c:dLbl>
            <c:dLbl>
              <c:idx val="1"/>
              <c:layout>
                <c:manualLayout>
                  <c:x val="2.1353284886223421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787-4E71-8435-B679921D51EB}"/>
                </c:ext>
              </c:extLst>
            </c:dLbl>
            <c:dLbl>
              <c:idx val="2"/>
              <c:layout>
                <c:manualLayout>
                  <c:x val="1.8506180234726964E-2"/>
                  <c:y val="-3.06577289864804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787-4E71-8435-B679921D51EB}"/>
                </c:ext>
              </c:extLst>
            </c:dLbl>
            <c:dLbl>
              <c:idx val="3"/>
              <c:layout>
                <c:manualLayout>
                  <c:x val="2.847104651496456E-2"/>
                  <c:y val="-2.554810748873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787-4E71-8435-B679921D5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93933</c:v>
                </c:pt>
                <c:pt idx="1">
                  <c:v>7331</c:v>
                </c:pt>
                <c:pt idx="2">
                  <c:v>23964</c:v>
                </c:pt>
                <c:pt idx="3">
                  <c:v>3201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787-4E71-8435-B679921D51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      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>
              <c:idx val="0"/>
              <c:layout>
                <c:manualLayout>
                  <c:x val="1.423552325748228E-2"/>
                  <c:y val="-4.85414042285940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11-43BE-A5F1-9B8BC96F9F74}"/>
                </c:ext>
              </c:extLst>
            </c:dLbl>
            <c:dLbl>
              <c:idx val="1"/>
              <c:layout>
                <c:manualLayout>
                  <c:x val="2.277683721197165E-2"/>
                  <c:y val="-1.277405374436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787-4E71-8435-B679921D51EB}"/>
                </c:ext>
              </c:extLst>
            </c:dLbl>
            <c:dLbl>
              <c:idx val="2"/>
              <c:layout>
                <c:manualLayout>
                  <c:x val="2.1353284886223421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787-4E71-8435-B679921D51EB}"/>
                </c:ext>
              </c:extLst>
            </c:dLbl>
            <c:dLbl>
              <c:idx val="3"/>
              <c:layout>
                <c:manualLayout>
                  <c:x val="3.2741703492209243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787-4E71-8435-B679921D5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103708</c:v>
                </c:pt>
                <c:pt idx="1">
                  <c:v>8621</c:v>
                </c:pt>
                <c:pt idx="2">
                  <c:v>23839</c:v>
                </c:pt>
                <c:pt idx="3">
                  <c:v>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787-4E71-8435-B679921D51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3.4165255817957471E-2"/>
                  <c:y val="-1.0219242995493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11-43BE-A5F1-9B8BC96F9F74}"/>
                </c:ext>
              </c:extLst>
            </c:dLbl>
            <c:dLbl>
              <c:idx val="1"/>
              <c:layout>
                <c:manualLayout>
                  <c:x val="3.2741703492209194E-2"/>
                  <c:y val="-1.27740537443667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787-4E71-8435-B679921D51EB}"/>
                </c:ext>
              </c:extLst>
            </c:dLbl>
            <c:dLbl>
              <c:idx val="2"/>
              <c:layout>
                <c:manualLayout>
                  <c:x val="3.4165255817957471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787-4E71-8435-B679921D51EB}"/>
                </c:ext>
              </c:extLst>
            </c:dLbl>
            <c:dLbl>
              <c:idx val="3"/>
              <c:layout>
                <c:manualLayout>
                  <c:x val="3.1318151166461021E-2"/>
                  <c:y val="-1.2774053744366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787-4E71-8435-B679921D51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121295</c:v>
                </c:pt>
                <c:pt idx="1">
                  <c:v>9128</c:v>
                </c:pt>
                <c:pt idx="2">
                  <c:v>28779</c:v>
                </c:pt>
                <c:pt idx="3">
                  <c:v>4749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787-4E71-8435-B679921D51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3976088"/>
        <c:axId val="223976480"/>
        <c:axId val="0"/>
      </c:bar3DChart>
      <c:catAx>
        <c:axId val="223976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23976480"/>
        <c:crosses val="autoZero"/>
        <c:auto val="1"/>
        <c:lblAlgn val="ctr"/>
        <c:lblOffset val="100"/>
        <c:noMultiLvlLbl val="0"/>
      </c:catAx>
      <c:valAx>
        <c:axId val="2239764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23976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907991441648245"/>
          <c:y val="0.40137565494685795"/>
          <c:w val="0.1267196960457975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0859628325059547E-2"/>
          <c:y val="4.0844986556062807E-2"/>
          <c:w val="0.80774107578409715"/>
          <c:h val="0.57793057915346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6.5539937096110142E-3"/>
                  <c:y val="-1.7883675242113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B9-4C58-A8C0-A171F0474838}"/>
                </c:ext>
              </c:extLst>
            </c:dLbl>
            <c:dLbl>
              <c:idx val="1"/>
              <c:layout>
                <c:manualLayout>
                  <c:x val="1.3107987419222028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B9-4C58-A8C0-A171F0474838}"/>
                </c:ext>
              </c:extLst>
            </c:dLbl>
            <c:dLbl>
              <c:idx val="2"/>
              <c:layout>
                <c:manualLayout>
                  <c:x val="1.048638993537767E-2"/>
                  <c:y val="-2.554810748873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B9-4C58-A8C0-A171F0474838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9926004894955993E-2"/>
                      <c:h val="0.116563341000447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DB1-41A1-94DC-663E45D4AD04}"/>
                </c:ext>
              </c:extLst>
            </c:dLbl>
            <c:dLbl>
              <c:idx val="5"/>
              <c:layout>
                <c:manualLayout>
                  <c:x val="2.0972779870755243E-2"/>
                  <c:y val="-2.5548107488733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6B9-4C58-A8C0-A171F0474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5689</c:v>
                </c:pt>
                <c:pt idx="1">
                  <c:v>1165</c:v>
                </c:pt>
                <c:pt idx="2">
                  <c:v>11809</c:v>
                </c:pt>
                <c:pt idx="3">
                  <c:v>5937</c:v>
                </c:pt>
                <c:pt idx="4">
                  <c:v>31957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69-4C60-AAEE-08AA74361C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0972779870755218E-2"/>
                  <c:y val="-1.0219242995493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6B9-4C58-A8C0-A171F0474838}"/>
                </c:ext>
              </c:extLst>
            </c:dLbl>
            <c:dLbl>
              <c:idx val="1"/>
              <c:layout>
                <c:manualLayout>
                  <c:x val="2.3594377354599648E-2"/>
                  <c:y val="-3.3212539735353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6B9-4C58-A8C0-A171F0474838}"/>
                </c:ext>
              </c:extLst>
            </c:dLbl>
            <c:dLbl>
              <c:idx val="2"/>
              <c:layout>
                <c:manualLayout>
                  <c:x val="2.3594377354599648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6B9-4C58-A8C0-A171F0474838}"/>
                </c:ext>
              </c:extLst>
            </c:dLbl>
            <c:dLbl>
              <c:idx val="3"/>
              <c:layout>
                <c:manualLayout>
                  <c:x val="3.932396225766608E-3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6B9-4C58-A8C0-A171F0474838}"/>
                </c:ext>
              </c:extLst>
            </c:dLbl>
            <c:dLbl>
              <c:idx val="4"/>
              <c:layout>
                <c:manualLayout>
                  <c:x val="1.7695783015949734E-2"/>
                  <c:y val="-3.70447558586638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2885621249967355E-2"/>
                      <c:h val="7.53669170917643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56B9-4C58-A8C0-A171F0474838}"/>
                </c:ext>
              </c:extLst>
            </c:dLbl>
            <c:dLbl>
              <c:idx val="5"/>
              <c:layout>
                <c:manualLayout>
                  <c:x val="2.4905176096521757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6B9-4C58-A8C0-A171F0474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6202</c:v>
                </c:pt>
                <c:pt idx="1">
                  <c:v>1366</c:v>
                </c:pt>
                <c:pt idx="2">
                  <c:v>20289</c:v>
                </c:pt>
                <c:pt idx="3">
                  <c:v>4209</c:v>
                </c:pt>
                <c:pt idx="4">
                  <c:v>3229</c:v>
                </c:pt>
                <c:pt idx="5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69-4C60-AAEE-08AA74361C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4905176096521851E-2"/>
                  <c:y val="-2.0438485990986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6B9-4C58-A8C0-A171F0474838}"/>
                </c:ext>
              </c:extLst>
            </c:dLbl>
            <c:dLbl>
              <c:idx val="1"/>
              <c:layout>
                <c:manualLayout>
                  <c:x val="2.22835786126774E-2"/>
                  <c:y val="-7.66443224662010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6B9-4C58-A8C0-A171F0474838}"/>
                </c:ext>
              </c:extLst>
            </c:dLbl>
            <c:dLbl>
              <c:idx val="2"/>
              <c:layout>
                <c:manualLayout>
                  <c:x val="3.1459169806132864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6B9-4C58-A8C0-A171F0474838}"/>
                </c:ext>
              </c:extLst>
            </c:dLbl>
            <c:dLbl>
              <c:idx val="3"/>
              <c:layout>
                <c:manualLayout>
                  <c:x val="2.2283578612677445E-2"/>
                  <c:y val="-1.78836752421135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6B9-4C58-A8C0-A171F0474838}"/>
                </c:ext>
              </c:extLst>
            </c:dLbl>
            <c:dLbl>
              <c:idx val="4"/>
              <c:layout>
                <c:manualLayout>
                  <c:x val="2.621597483844415E-2"/>
                  <c:y val="-1.7883675242113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6B9-4C58-A8C0-A171F0474838}"/>
                </c:ext>
              </c:extLst>
            </c:dLbl>
            <c:dLbl>
              <c:idx val="5"/>
              <c:layout>
                <c:manualLayout>
                  <c:x val="2.4905176096521948E-2"/>
                  <c:y val="-2.04384859909869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6B9-4C58-A8C0-A171F047483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Аренда земли</c:v>
                </c:pt>
                <c:pt idx="1">
                  <c:v>Аренда имущества</c:v>
                </c:pt>
                <c:pt idx="2">
                  <c:v>Платные услуги и компенсация затрат</c:v>
                </c:pt>
                <c:pt idx="3">
                  <c:v>Продажа активов</c:v>
                </c:pt>
                <c:pt idx="4">
                  <c:v>Штрафы</c:v>
                </c:pt>
                <c:pt idx="5">
                  <c:v>Прочие неналоговые доходы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6654</c:v>
                </c:pt>
                <c:pt idx="1">
                  <c:v>1464</c:v>
                </c:pt>
                <c:pt idx="2">
                  <c:v>16422</c:v>
                </c:pt>
                <c:pt idx="3">
                  <c:v>7719</c:v>
                </c:pt>
                <c:pt idx="4">
                  <c:v>4284</c:v>
                </c:pt>
                <c:pt idx="5">
                  <c:v>-37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69-4C60-AAEE-08AA74361C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285776"/>
        <c:axId val="287290088"/>
        <c:axId val="0"/>
      </c:bar3DChart>
      <c:catAx>
        <c:axId val="287285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7290088"/>
        <c:crosses val="autoZero"/>
        <c:auto val="1"/>
        <c:lblAlgn val="ctr"/>
        <c:lblOffset val="100"/>
        <c:noMultiLvlLbl val="0"/>
      </c:catAx>
      <c:valAx>
        <c:axId val="287290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72857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6347530522262"/>
          <c:y val="0.39882084419798458"/>
          <c:w val="0.1166827626559424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60"/>
      <c:rotY val="80"/>
      <c:rAngAx val="1"/>
    </c:view3D>
    <c:floor>
      <c:thickness val="0"/>
    </c:floor>
    <c:sideWall>
      <c:thickness val="0"/>
      <c:spPr>
        <a:scene3d>
          <a:camera prst="orthographicFront"/>
          <a:lightRig rig="threePt" dir="t"/>
        </a:scene3d>
        <a:sp3d>
          <a:bevelB w="152400" h="50800" prst="softRound"/>
        </a:sp3d>
      </c:spPr>
    </c:sideWall>
    <c:backWall>
      <c:thickness val="0"/>
      <c:spPr>
        <a:scene3d>
          <a:camera prst="orthographicFront"/>
          <a:lightRig rig="threePt" dir="t"/>
        </a:scene3d>
        <a:sp3d>
          <a:bevelB w="152400" h="50800" prst="softRound"/>
        </a:sp3d>
      </c:spPr>
    </c:backWall>
    <c:plotArea>
      <c:layout>
        <c:manualLayout>
          <c:layoutTarget val="inner"/>
          <c:xMode val="edge"/>
          <c:yMode val="edge"/>
          <c:x val="0.10415740979562997"/>
          <c:y val="2.3980612173175417E-2"/>
          <c:w val="0.80774107578409715"/>
          <c:h val="0.5779305791534684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1.0486389935377621E-2"/>
                  <c:y val="-4.36507943327520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B2-421D-A5B9-7D8813479F23}"/>
                </c:ext>
              </c:extLst>
            </c:dLbl>
            <c:dLbl>
              <c:idx val="2"/>
              <c:layout>
                <c:manualLayout>
                  <c:x val="1.0486389935377574E-2"/>
                  <c:y val="-1.0912698583188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B2-421D-A5B9-7D8813479F23}"/>
                </c:ext>
              </c:extLst>
            </c:dLbl>
            <c:dLbl>
              <c:idx val="3"/>
              <c:layout>
                <c:manualLayout>
                  <c:x val="1.3107987419222028E-2"/>
                  <c:y val="-2.8373016316288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B2-421D-A5B9-7D8813479F23}"/>
                </c:ext>
              </c:extLst>
            </c:dLbl>
            <c:dLbl>
              <c:idx val="4"/>
              <c:layout>
                <c:manualLayout>
                  <c:x val="1.7040383644988635E-2"/>
                  <c:y val="-2.40079368830135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B2-421D-A5B9-7D8813479F23}"/>
                </c:ext>
              </c:extLst>
            </c:dLbl>
            <c:dLbl>
              <c:idx val="5"/>
              <c:layout>
                <c:manualLayout>
                  <c:x val="1.1797188677299729E-2"/>
                  <c:y val="0.165873190317978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B2-421D-A5B9-7D8813479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178982</c:v>
                </c:pt>
                <c:pt idx="1">
                  <c:v>599284</c:v>
                </c:pt>
                <c:pt idx="2">
                  <c:v>822631</c:v>
                </c:pt>
                <c:pt idx="3">
                  <c:v>49531</c:v>
                </c:pt>
                <c:pt idx="4">
                  <c:v>11366</c:v>
                </c:pt>
                <c:pt idx="5">
                  <c:v>-479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4-4A9D-8030-635314BDB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0"/>
              <c:layout>
                <c:manualLayout>
                  <c:x val="1.1797188677299824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B2-421D-A5B9-7D8813479F23}"/>
                </c:ext>
              </c:extLst>
            </c:dLbl>
            <c:dLbl>
              <c:idx val="1"/>
              <c:layout>
                <c:manualLayout>
                  <c:x val="1.1797188677299824E-2"/>
                  <c:y val="-1.309523829982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B2-421D-A5B9-7D8813479F23}"/>
                </c:ext>
              </c:extLst>
            </c:dLbl>
            <c:dLbl>
              <c:idx val="2"/>
              <c:layout>
                <c:manualLayout>
                  <c:x val="1.0486389935377621E-2"/>
                  <c:y val="-1.09126985831880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B2-421D-A5B9-7D8813479F23}"/>
                </c:ext>
              </c:extLst>
            </c:dLbl>
            <c:dLbl>
              <c:idx val="3"/>
              <c:layout>
                <c:manualLayout>
                  <c:x val="1.8351182386910837E-2"/>
                  <c:y val="-1.96428574497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3B2-421D-A5B9-7D8813479F23}"/>
                </c:ext>
              </c:extLst>
            </c:dLbl>
            <c:dLbl>
              <c:idx val="4"/>
              <c:layout>
                <c:manualLayout>
                  <c:x val="1.8351182386910837E-2"/>
                  <c:y val="-2.619047659965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B2-421D-A5B9-7D8813479F23}"/>
                </c:ext>
              </c:extLst>
            </c:dLbl>
            <c:dLbl>
              <c:idx val="5"/>
              <c:layout>
                <c:manualLayout>
                  <c:x val="1.8351182386910744E-2"/>
                  <c:y val="0.139682713718327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B2-421D-A5B9-7D8813479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205751</c:v>
                </c:pt>
                <c:pt idx="1">
                  <c:v>194256</c:v>
                </c:pt>
                <c:pt idx="2">
                  <c:v>1135128</c:v>
                </c:pt>
                <c:pt idx="3">
                  <c:v>62900</c:v>
                </c:pt>
                <c:pt idx="4">
                  <c:v>5476</c:v>
                </c:pt>
                <c:pt idx="5">
                  <c:v>-4418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24-4A9D-8030-635314BDB8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3594377354599648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B2-421D-A5B9-7D8813479F23}"/>
                </c:ext>
              </c:extLst>
            </c:dLbl>
            <c:dLbl>
              <c:idx val="1"/>
              <c:layout>
                <c:manualLayout>
                  <c:x val="1.7040383644988586E-2"/>
                  <c:y val="-2.1825397166376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B2-421D-A5B9-7D8813479F23}"/>
                </c:ext>
              </c:extLst>
            </c:dLbl>
            <c:dLbl>
              <c:idx val="2"/>
              <c:layout>
                <c:manualLayout>
                  <c:x val="1.9661981128833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B2-421D-A5B9-7D8813479F23}"/>
                </c:ext>
              </c:extLst>
            </c:dLbl>
            <c:dLbl>
              <c:idx val="3"/>
              <c:layout>
                <c:manualLayout>
                  <c:x val="2.0972779870755243E-2"/>
                  <c:y val="-2.6190476599651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B2-421D-A5B9-7D8813479F23}"/>
                </c:ext>
              </c:extLst>
            </c:dLbl>
            <c:dLbl>
              <c:idx val="4"/>
              <c:layout>
                <c:manualLayout>
                  <c:x val="1.7040383644988635E-2"/>
                  <c:y val="-1.9642857449738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3B2-421D-A5B9-7D8813479F23}"/>
                </c:ext>
              </c:extLst>
            </c:dLbl>
            <c:dLbl>
              <c:idx val="5"/>
              <c:layout>
                <c:manualLayout>
                  <c:x val="3.0148371064210665E-2"/>
                  <c:y val="0.16150828273822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B2-421D-A5B9-7D8813479F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  <c:pt idx="5">
                  <c:v>Возврат остатков субсидий, субвенций и иных межбюджетных трансфертов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274092</c:v>
                </c:pt>
                <c:pt idx="1">
                  <c:v>193320</c:v>
                </c:pt>
                <c:pt idx="2">
                  <c:v>1260112</c:v>
                </c:pt>
                <c:pt idx="3">
                  <c:v>60297</c:v>
                </c:pt>
                <c:pt idx="4">
                  <c:v>9522</c:v>
                </c:pt>
                <c:pt idx="5">
                  <c:v>-287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24-4A9D-8030-635314BDB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286560"/>
        <c:axId val="287288912"/>
        <c:axId val="0"/>
      </c:bar3DChart>
      <c:catAx>
        <c:axId val="28728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-5400000" vert="horz" anchor="ctr" anchorCtr="0"/>
          <a:lstStyle/>
          <a:p>
            <a:pPr>
              <a:defRPr sz="1400" normalizeH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7288912"/>
        <c:crosses val="autoZero"/>
        <c:auto val="0"/>
        <c:lblAlgn val="ctr"/>
        <c:lblOffset val="100"/>
        <c:noMultiLvlLbl val="0"/>
      </c:catAx>
      <c:valAx>
        <c:axId val="287288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8728656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7136347530522262"/>
          <c:y val="0.39882084419798458"/>
          <c:w val="0.11668276265594248"/>
          <c:h val="0.19724869010628418"/>
        </c:manualLayout>
      </c:layout>
      <c:overlay val="0"/>
      <c:spPr>
        <a:effectLst>
          <a:outerShdw blurRad="50800" dist="50800" dir="5400000" algn="ctr" rotWithShape="0">
            <a:schemeClr val="bg1"/>
          </a:outerShdw>
        </a:effectLst>
      </c:spPr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 baseline="0">
                <a:solidFill>
                  <a:srgbClr val="002060"/>
                </a:solidFill>
                <a:latin typeface="Times New Roman" panose="02020603050405020304" pitchFamily="18" charset="0"/>
              </a:defRPr>
            </a:pPr>
            <a:r>
              <a:rPr lang="ru-RU" sz="2000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ВСЕГО НАЛОГОВЫХ И НЕНАЛОГОВЫХ ДОХОДОВ 200 583 тыс. руб.</a:t>
            </a:r>
          </a:p>
        </c:rich>
      </c:tx>
      <c:overlay val="0"/>
    </c:title>
    <c:autoTitleDeleted val="0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НАЛОГОВЫХ И НЕНАЛОГОВЫХ ДОХОДОВ 174998 тыс. руб.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explosion val="40"/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26AB-4BC9-A68D-68AB86802C10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26AB-4BC9-A68D-68AB86802C10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26AB-4BC9-A68D-68AB86802C10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26AB-4BC9-A68D-68AB86802C10}"/>
              </c:ext>
            </c:extLst>
          </c:dPt>
          <c:dPt>
            <c:idx val="5"/>
            <c:bubble3D val="0"/>
            <c:spPr>
              <a:solidFill>
                <a:schemeClr val="accent2">
                  <a:lumMod val="75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9-26AB-4BC9-A68D-68AB86802C10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B-26AB-4BC9-A68D-68AB86802C10}"/>
              </c:ext>
            </c:extLst>
          </c:dPt>
          <c:dPt>
            <c:idx val="7"/>
            <c:bubble3D val="0"/>
            <c:spPr>
              <a:solidFill>
                <a:srgbClr val="C0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D-26AB-4BC9-A68D-68AB86802C10}"/>
              </c:ext>
            </c:extLst>
          </c:dPt>
          <c:dPt>
            <c:idx val="8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F-26AB-4BC9-A68D-68AB86802C10}"/>
              </c:ext>
            </c:extLst>
          </c:dPt>
          <c:dPt>
            <c:idx val="9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6AB-4BC9-A68D-68AB86802C10}"/>
              </c:ext>
            </c:extLst>
          </c:dPt>
          <c:dLbls>
            <c:dLbl>
              <c:idx val="1"/>
              <c:layout>
                <c:manualLayout>
                  <c:x val="-4.3749999999999969E-2"/>
                  <c:y val="9.908993308698692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AB-4BC9-A68D-68AB86802C10}"/>
                </c:ext>
              </c:extLst>
            </c:dLbl>
            <c:dLbl>
              <c:idx val="2"/>
              <c:layout>
                <c:manualLayout>
                  <c:x val="-8.7499999999999994E-2"/>
                  <c:y val="2.724973159892140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AB-4BC9-A68D-68AB86802C10}"/>
                </c:ext>
              </c:extLst>
            </c:dLbl>
            <c:dLbl>
              <c:idx val="3"/>
              <c:layout>
                <c:manualLayout>
                  <c:x val="-8.1250000000000003E-2"/>
                  <c:y val="-7.4317449815240189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AB-4BC9-A68D-68AB86802C10}"/>
                </c:ext>
              </c:extLst>
            </c:dLbl>
            <c:dLbl>
              <c:idx val="4"/>
              <c:layout>
                <c:manualLayout>
                  <c:x val="-7.1874999999999981E-2"/>
                  <c:y val="-3.468147658044542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6AB-4BC9-A68D-68AB86802C10}"/>
                </c:ext>
              </c:extLst>
            </c:dLbl>
            <c:dLbl>
              <c:idx val="5"/>
              <c:layout>
                <c:manualLayout>
                  <c:x val="-6.8750000000000006E-2"/>
                  <c:y val="-6.93629531608908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AB-4BC9-A68D-68AB86802C10}"/>
                </c:ext>
              </c:extLst>
            </c:dLbl>
            <c:dLbl>
              <c:idx val="6"/>
              <c:layout>
                <c:manualLayout>
                  <c:x val="-8.1250000000000003E-2"/>
                  <c:y val="-7.4317449815240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AB-4BC9-A68D-68AB86802C10}"/>
                </c:ext>
              </c:extLst>
            </c:dLbl>
            <c:dLbl>
              <c:idx val="7"/>
              <c:layout>
                <c:manualLayout>
                  <c:x val="-9.2187623031496066E-2"/>
                  <c:y val="-0.10652167806851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AB-4BC9-A68D-68AB86802C10}"/>
                </c:ext>
              </c:extLst>
            </c:dLbl>
            <c:dLbl>
              <c:idx val="8"/>
              <c:layout>
                <c:manualLayout>
                  <c:x val="-3.1250000000000002E-3"/>
                  <c:y val="-0.12138516803155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AB-4BC9-A68D-68AB86802C10}"/>
                </c:ext>
              </c:extLst>
            </c:dLbl>
            <c:dLbl>
              <c:idx val="9"/>
              <c:layout>
                <c:manualLayout>
                  <c:x val="9.375E-2"/>
                  <c:y val="-2.22952349445720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AB-4BC9-A68D-68AB86802C10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НДФЛ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Аренда земли</c:v>
                </c:pt>
                <c:pt idx="5">
                  <c:v>Аренда имущества</c:v>
                </c:pt>
                <c:pt idx="6">
                  <c:v>Платные услуги и компенсация затрат</c:v>
                </c:pt>
                <c:pt idx="7">
                  <c:v>Доходы от продажи активов</c:v>
                </c:pt>
                <c:pt idx="8">
                  <c:v>Штрафы</c:v>
                </c:pt>
                <c:pt idx="9">
                  <c:v>Прочие неналоговые доходы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60.5</c:v>
                </c:pt>
                <c:pt idx="1">
                  <c:v>4.5999999999999996</c:v>
                </c:pt>
                <c:pt idx="2">
                  <c:v>14.3</c:v>
                </c:pt>
                <c:pt idx="3">
                  <c:v>2.4</c:v>
                </c:pt>
                <c:pt idx="4">
                  <c:v>3.3</c:v>
                </c:pt>
                <c:pt idx="5">
                  <c:v>0.7</c:v>
                </c:pt>
                <c:pt idx="6">
                  <c:v>8.1999999999999993</c:v>
                </c:pt>
                <c:pt idx="7">
                  <c:v>3.8</c:v>
                </c:pt>
                <c:pt idx="8">
                  <c:v>2.1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26AB-4BC9-A68D-68AB86802C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31"/>
      </c:doughnutChart>
    </c:plotArea>
    <c:legend>
      <c:legendPos val="r"/>
      <c:layout>
        <c:manualLayout>
          <c:xMode val="edge"/>
          <c:yMode val="edge"/>
          <c:x val="0.62978666338582678"/>
          <c:y val="0.23475224395785479"/>
          <c:w val="0.36083833661417325"/>
          <c:h val="0.69815567886747243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aseline="0">
                <a:solidFill>
                  <a:schemeClr val="tx1"/>
                </a:solidFill>
                <a:latin typeface="Times New Roman" panose="02020603050405020304" pitchFamily="18" charset="0"/>
              </a:defRPr>
            </a:pP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Всего безвозмездных поступлений </a:t>
            </a:r>
            <a:r>
              <a:rPr lang="en-US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1 </a:t>
            </a:r>
            <a:r>
              <a:rPr lang="ru-RU" baseline="0" dirty="0">
                <a:solidFill>
                  <a:schemeClr val="tx1"/>
                </a:solidFill>
                <a:latin typeface="Times New Roman" panose="02020603050405020304" pitchFamily="18" charset="0"/>
              </a:rPr>
              <a:t>797 056 тыс. руб.</a:t>
            </a:r>
          </a:p>
        </c:rich>
      </c:tx>
      <c:layout>
        <c:manualLayout>
          <c:xMode val="edge"/>
          <c:yMode val="edge"/>
          <c:x val="0.12811748993719588"/>
          <c:y val="2.7249731598921401E-2"/>
        </c:manualLayout>
      </c:layout>
      <c:overlay val="0"/>
    </c:title>
    <c:autoTitleDeleted val="0"/>
    <c:view3D>
      <c:rotX val="75"/>
      <c:rotY val="23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НАЛОГОВЫХ И НЕНАЛОГОВЫХ ДОХОДОВ 1 599 093 тыс. руб.</c:v>
                </c:pt>
              </c:strCache>
            </c:strRef>
          </c:tx>
          <c:spPr>
            <a:ln>
              <a:solidFill>
                <a:schemeClr val="bg2">
                  <a:lumMod val="10000"/>
                </a:schemeClr>
              </a:solidFill>
            </a:ln>
          </c:spPr>
          <c:dPt>
            <c:idx val="0"/>
            <c:bubble3D val="0"/>
            <c:spPr>
              <a:solidFill>
                <a:srgbClr val="FF000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1-DD34-4932-BC88-ED24C193A1D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DD34-4932-BC88-ED24C193A1DE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5-DD34-4932-BC88-ED24C193A1DE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>
                <a:solidFill>
                  <a:schemeClr val="bg2">
                    <a:lumMod val="1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DD34-4932-BC88-ED24C193A1DE}"/>
              </c:ext>
            </c:extLst>
          </c:dPt>
          <c:dLbls>
            <c:dLbl>
              <c:idx val="0"/>
              <c:layout>
                <c:manualLayout>
                  <c:x val="2.9400727517530432E-3"/>
                  <c:y val="2.4772483271746277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34-4932-BC88-ED24C193A1DE}"/>
                </c:ext>
              </c:extLst>
            </c:dLbl>
            <c:dLbl>
              <c:idx val="1"/>
              <c:layout>
                <c:manualLayout>
                  <c:x val="-6.9991094126081897E-3"/>
                  <c:y val="-4.95449665434934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D34-4932-BC88-ED24C193A1DE}"/>
                </c:ext>
              </c:extLst>
            </c:dLbl>
            <c:dLbl>
              <c:idx val="2"/>
              <c:layout>
                <c:manualLayout>
                  <c:x val="2.569276332344898E-2"/>
                  <c:y val="-3.7158724907620094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D34-4932-BC88-ED24C193A1DE}"/>
                </c:ext>
              </c:extLst>
            </c:dLbl>
            <c:dLbl>
              <c:idx val="3"/>
              <c:layout>
                <c:manualLayout>
                  <c:x val="-0.15811676533658856"/>
                  <c:y val="-4.39331213172875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D34-4932-BC88-ED24C193A1DE}"/>
                </c:ext>
              </c:extLst>
            </c:dLbl>
            <c:dLbl>
              <c:idx val="4"/>
              <c:layout>
                <c:manualLayout>
                  <c:x val="8.9769449680886359E-3"/>
                  <c:y val="2.4772483271746728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D34-4932-BC88-ED24C193A1DE}"/>
                </c:ext>
              </c:extLst>
            </c:dLbl>
            <c:dLbl>
              <c:idx val="5"/>
              <c:layout>
                <c:manualLayout>
                  <c:x val="-6.8750000000000006E-2"/>
                  <c:y val="-6.936295316089084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D34-4932-BC88-ED24C193A1DE}"/>
                </c:ext>
              </c:extLst>
            </c:dLbl>
            <c:dLbl>
              <c:idx val="6"/>
              <c:layout>
                <c:manualLayout>
                  <c:x val="-8.1250000000000003E-2"/>
                  <c:y val="-7.4317449815240189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D34-4932-BC88-ED24C193A1DE}"/>
                </c:ext>
              </c:extLst>
            </c:dLbl>
            <c:dLbl>
              <c:idx val="7"/>
              <c:layout>
                <c:manualLayout>
                  <c:x val="-9.2187623031496066E-2"/>
                  <c:y val="-0.10652167806851094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D34-4932-BC88-ED24C193A1DE}"/>
                </c:ext>
              </c:extLst>
            </c:dLbl>
            <c:dLbl>
              <c:idx val="8"/>
              <c:layout>
                <c:manualLayout>
                  <c:x val="-3.1250000000000002E-3"/>
                  <c:y val="-0.12138516803155898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D34-4932-BC88-ED24C193A1DE}"/>
                </c:ext>
              </c:extLst>
            </c:dLbl>
            <c:dLbl>
              <c:idx val="9"/>
              <c:layout>
                <c:manualLayout>
                  <c:x val="9.375E-2"/>
                  <c:y val="-2.229523494457205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D34-4932-BC88-ED24C193A1DE}"/>
                </c:ext>
              </c:extLst>
            </c:dLbl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Дотации</c:v>
                </c:pt>
                <c:pt idx="1">
                  <c:v>Субсидии</c:v>
                </c:pt>
                <c:pt idx="2">
                  <c:v>Субвенции</c:v>
                </c:pt>
                <c:pt idx="3">
                  <c:v>Иные межбюджетные трансферты</c:v>
                </c:pt>
                <c:pt idx="4">
                  <c:v>Прочие безвозмездные поступления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15.2</c:v>
                </c:pt>
                <c:pt idx="1">
                  <c:v>10.7</c:v>
                </c:pt>
                <c:pt idx="2">
                  <c:v>70.099999999999994</c:v>
                </c:pt>
                <c:pt idx="3">
                  <c:v>3.3</c:v>
                </c:pt>
                <c:pt idx="4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DD34-4932-BC88-ED24C193A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2978666338582678"/>
          <c:y val="0.23475224395785479"/>
          <c:w val="0.33028707842655641"/>
          <c:h val="0.45457311744731849"/>
        </c:manualLayout>
      </c:layout>
      <c:overlay val="0"/>
      <c:txPr>
        <a:bodyPr/>
        <a:lstStyle/>
        <a:p>
          <a:pPr>
            <a:defRPr sz="14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30032664829793"/>
          <c:y val="5.8437475555189848E-2"/>
          <c:w val="0.87930111576279391"/>
          <c:h val="0.924375031634460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solidFill>
                  <a:srgbClr val="FFC000"/>
                </a:solidFill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extLst>
              <c:ext xmlns:c16="http://schemas.microsoft.com/office/drawing/2014/chart" uri="{C3380CC4-5D6E-409C-BE32-E72D297353CC}">
                <c16:uniqueId val="{00000001-5B32-4E30-8B94-EBC243DB4BBE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>
                <a:outerShdw blurRad="50800" dist="50800" dir="5400000" algn="ctr" rotWithShape="0">
                  <a:srgbClr val="000000">
                    <a:alpha val="95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63500"/>
              </a:sp3d>
            </c:spPr>
            <c:extLst>
              <c:ext xmlns:c16="http://schemas.microsoft.com/office/drawing/2014/chart" uri="{C3380CC4-5D6E-409C-BE32-E72D297353CC}">
                <c16:uniqueId val="{00000003-5B32-4E30-8B94-EBC243DB4BBE}"/>
              </c:ext>
            </c:extLst>
          </c:dPt>
          <c:dLbls>
            <c:dLbl>
              <c:idx val="0"/>
              <c:layout>
                <c:manualLayout>
                  <c:x val="-0.22069432508256512"/>
                  <c:y val="0.1203124496724497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4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1 998 </a:t>
                    </a:r>
                    <a:r>
                      <a:rPr lang="ru-RU" sz="14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551</a:t>
                    </a:r>
                    <a:r>
                      <a:rPr lang="ru-RU" sz="1400" baseline="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 </a:t>
                    </a:r>
                    <a:r>
                      <a:rPr lang="ru-RU" sz="1400" dirty="0" err="1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rPr>
                      <a:t>тыс.рублей</a:t>
                    </a:r>
                    <a:endParaRPr lang="ru-RU" sz="1400" dirty="0"/>
                  </a:p>
                </c:rich>
              </c:tx>
              <c:spPr>
                <a:solidFill>
                  <a:srgbClr val="0070C0"/>
                </a:solidFill>
                <a:ln w="6350" cap="flat" cmpd="sng" algn="ctr">
                  <a:solidFill>
                    <a:schemeClr val="tx1"/>
                  </a:solidFill>
                  <a:prstDash val="solid"/>
                  <a:miter lim="800000"/>
                </a:ln>
                <a:effectLst/>
              </c:spPr>
              <c:showLegendKey val="1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5B32-4E30-8B94-EBC243DB4BBE}"/>
                </c:ext>
              </c:extLst>
            </c:dLbl>
            <c:dLbl>
              <c:idx val="1"/>
              <c:layout>
                <c:manualLayout>
                  <c:x val="-0.14261373050783549"/>
                  <c:y val="6.5028095209324014E-3"/>
                </c:manualLayout>
              </c:layout>
              <c:tx>
                <c:rich>
                  <a:bodyPr/>
                  <a:lstStyle/>
                  <a:p>
                    <a:pPr>
                      <a:defRPr sz="140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2 015 288тыс.рублей</a:t>
                    </a:r>
                    <a:endParaRPr lang="ru-RU" sz="14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solidFill>
                  <a:srgbClr val="0070C0"/>
                </a:solidFill>
                <a:ln w="635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5B32-4E30-8B94-EBC243DB4BBE}"/>
                </c:ext>
              </c:extLst>
            </c:dLbl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635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факт</c:v>
                </c:pt>
                <c:pt idx="1">
                  <c:v>план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787971.4</c:v>
                </c:pt>
                <c:pt idx="1">
                  <c:v>792091.2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32-4E30-8B94-EBC243DB4B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"/>
        <c:overlap val="20"/>
        <c:axId val="287290480"/>
        <c:axId val="287291656"/>
      </c:barChart>
      <c:catAx>
        <c:axId val="2872904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effectLst>
            <a:outerShdw blurRad="50800" dist="50800" dir="5400000" sx="1000" sy="1000" algn="ctr" rotWithShape="0">
              <a:srgbClr val="000000"/>
            </a:outerShdw>
          </a:effectLst>
        </c:spPr>
        <c:txPr>
          <a:bodyPr/>
          <a:lstStyle/>
          <a:p>
            <a:pPr>
              <a:defRPr sz="2788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7291656"/>
        <c:crosses val="autoZero"/>
        <c:auto val="1"/>
        <c:lblAlgn val="ctr"/>
        <c:lblOffset val="100"/>
        <c:noMultiLvlLbl val="0"/>
      </c:catAx>
      <c:valAx>
        <c:axId val="28729165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287290480"/>
        <c:crosses val="autoZero"/>
        <c:crossBetween val="between"/>
      </c:valAx>
      <c:spPr>
        <a:noFill/>
        <a:ln w="23603">
          <a:noFill/>
        </a:ln>
      </c:spPr>
    </c:plotArea>
    <c:plotVisOnly val="1"/>
    <c:dispBlanksAs val="gap"/>
    <c:showDLblsOverMax val="0"/>
  </c:chart>
  <c:txPr>
    <a:bodyPr/>
    <a:lstStyle/>
    <a:p>
      <a:pPr>
        <a:defRPr sz="1673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029158464566935E-2"/>
          <c:y val="6.6339931942671515E-2"/>
          <c:w val="0.88897084153543304"/>
          <c:h val="0.8780975099595528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61-451E-B638-14DD5A6AF46D}"/>
                </c:ext>
              </c:extLst>
            </c:dLbl>
            <c:dLbl>
              <c:idx val="1"/>
              <c:layout>
                <c:manualLayout>
                  <c:x val="3.1249999999999425E-3"/>
                  <c:y val="9.3749994232898929E-3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1842077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A61-451E-B638-14DD5A6AF46D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1400" b="1" dirty="0"/>
                      <a:t>1788735</a:t>
                    </a:r>
                    <a:endParaRPr lang="en-US" sz="14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A61-451E-B638-14DD5A6AF4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4"/>
                <c:pt idx="0">
                  <c:v>2020 год</c:v>
                </c:pt>
                <c:pt idx="1">
                  <c:v>2021 год</c:v>
                </c:pt>
                <c:pt idx="2">
                  <c:v>2022 год</c:v>
                </c:pt>
                <c:pt idx="3">
                  <c:v>2023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1636017</c:v>
                </c:pt>
                <c:pt idx="1">
                  <c:v>1842077</c:v>
                </c:pt>
                <c:pt idx="2">
                  <c:v>1788735</c:v>
                </c:pt>
                <c:pt idx="3">
                  <c:v>1998551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Лист1!$B$1</c15:sqref>
                        </c15:formulaRef>
                      </c:ext>
                    </c:extLst>
                    <c:strCache>
                      <c:ptCount val="1"/>
                      <c:pt idx="0">
                        <c:v>Ряд 2</c:v>
                      </c:pt>
                    </c:strCache>
                  </c:strRef>
                </c15:tx>
              </c15:filteredSeriesTitle>
            </c:ext>
            <c:ext xmlns:c16="http://schemas.microsoft.com/office/drawing/2014/chart" uri="{C3380CC4-5D6E-409C-BE32-E72D297353CC}">
              <c16:uniqueId val="{00000003-DA61-451E-B638-14DD5A6AF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21"/>
        <c:axId val="287293224"/>
        <c:axId val="287288128"/>
      </c:barChart>
      <c:catAx>
        <c:axId val="287293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7288128"/>
        <c:crosses val="autoZero"/>
        <c:auto val="1"/>
        <c:lblAlgn val="ctr"/>
        <c:lblOffset val="100"/>
        <c:noMultiLvlLbl val="0"/>
      </c:catAx>
      <c:valAx>
        <c:axId val="287288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87293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0.25936</cdr:x>
      <cdr:y>0.41424</cdr:y>
    </cdr:from>
    <cdr:to>
      <cdr:x>0.35359</cdr:x>
      <cdr:y>0.51628</cdr:y>
    </cdr:to>
    <cdr:sp macro="" textlink="">
      <cdr:nvSpPr>
        <cdr:cNvPr id="6" name="Стрелка вправо 5"/>
        <cdr:cNvSpPr/>
      </cdr:nvSpPr>
      <cdr:spPr>
        <a:xfrm xmlns:a="http://schemas.openxmlformats.org/drawingml/2006/main">
          <a:off x="2309416" y="2229592"/>
          <a:ext cx="839051" cy="549234"/>
        </a:xfrm>
        <a:prstGeom xmlns:a="http://schemas.openxmlformats.org/drawingml/2006/main" prst="rightArrow">
          <a:avLst>
            <a:gd name="adj1" fmla="val 50000"/>
            <a:gd name="adj2" fmla="val 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-62222</a:t>
          </a:r>
        </a:p>
      </cdr:txBody>
    </cdr:sp>
  </cdr:relSizeAnchor>
  <cdr:relSizeAnchor xmlns:cdr="http://schemas.openxmlformats.org/drawingml/2006/chartDrawing">
    <cdr:from>
      <cdr:x>0.4158</cdr:x>
      <cdr:y>0.35743</cdr:y>
    </cdr:from>
    <cdr:to>
      <cdr:x>0.50921</cdr:x>
      <cdr:y>0.4876</cdr:y>
    </cdr:to>
    <cdr:sp macro="" textlink="">
      <cdr:nvSpPr>
        <cdr:cNvPr id="7" name="Стрелка вправо 6"/>
        <cdr:cNvSpPr/>
      </cdr:nvSpPr>
      <cdr:spPr>
        <a:xfrm xmlns:a="http://schemas.openxmlformats.org/drawingml/2006/main">
          <a:off x="3702362" y="1923802"/>
          <a:ext cx="831790" cy="700644"/>
        </a:xfrm>
        <a:prstGeom xmlns:a="http://schemas.openxmlformats.org/drawingml/2006/main" prst="rightArrow">
          <a:avLst>
            <a:gd name="adj1" fmla="val 50000"/>
            <a:gd name="adj2" fmla="val 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+197963</a:t>
          </a:r>
        </a:p>
      </cdr:txBody>
    </cdr:sp>
  </cdr:relSizeAnchor>
  <cdr:relSizeAnchor xmlns:cdr="http://schemas.openxmlformats.org/drawingml/2006/chartDrawing">
    <cdr:from>
      <cdr:x>0.27043</cdr:x>
      <cdr:y>0.59571</cdr:y>
    </cdr:from>
    <cdr:to>
      <cdr:x>0.35445</cdr:x>
      <cdr:y>0.78546</cdr:y>
    </cdr:to>
    <cdr:sp macro="" textlink="">
      <cdr:nvSpPr>
        <cdr:cNvPr id="4" name="Стрелка вправо 5">
          <a:extLst xmlns:a="http://schemas.openxmlformats.org/drawingml/2006/main">
            <a:ext uri="{FF2B5EF4-FFF2-40B4-BE49-F238E27FC236}">
              <a16:creationId xmlns:a16="http://schemas.microsoft.com/office/drawing/2014/main" id="{5C9F45E9-18BE-49B2-8F1B-ABDD6B0BF927}"/>
            </a:ext>
          </a:extLst>
        </cdr:cNvPr>
        <cdr:cNvSpPr/>
      </cdr:nvSpPr>
      <cdr:spPr>
        <a:xfrm xmlns:a="http://schemas.openxmlformats.org/drawingml/2006/main">
          <a:off x="2407954" y="3206330"/>
          <a:ext cx="748142" cy="1021304"/>
        </a:xfrm>
        <a:prstGeom xmlns:a="http://schemas.openxmlformats.org/drawingml/2006/main" prst="rightArrow">
          <a:avLst>
            <a:gd name="adj1" fmla="val 18238"/>
            <a:gd name="adj2" fmla="val 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-10462</a:t>
          </a:r>
        </a:p>
      </cdr:txBody>
    </cdr:sp>
  </cdr:relSizeAnchor>
  <cdr:relSizeAnchor xmlns:cdr="http://schemas.openxmlformats.org/drawingml/2006/chartDrawing">
    <cdr:from>
      <cdr:x>0.42113</cdr:x>
      <cdr:y>0.65528</cdr:y>
    </cdr:from>
    <cdr:to>
      <cdr:x>0.51049</cdr:x>
      <cdr:y>0.72368</cdr:y>
    </cdr:to>
    <cdr:sp macro="" textlink="">
      <cdr:nvSpPr>
        <cdr:cNvPr id="5" name="Стрелка вправо 6">
          <a:extLst xmlns:a="http://schemas.openxmlformats.org/drawingml/2006/main">
            <a:ext uri="{FF2B5EF4-FFF2-40B4-BE49-F238E27FC236}">
              <a16:creationId xmlns:a16="http://schemas.microsoft.com/office/drawing/2014/main" id="{B9F1E19F-B563-459D-B502-4F7CC37001F5}"/>
            </a:ext>
          </a:extLst>
        </cdr:cNvPr>
        <cdr:cNvSpPr/>
      </cdr:nvSpPr>
      <cdr:spPr>
        <a:xfrm xmlns:a="http://schemas.openxmlformats.org/drawingml/2006/main">
          <a:off x="3749862" y="3526970"/>
          <a:ext cx="795647" cy="36813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+25585</a:t>
          </a:r>
        </a:p>
      </cdr:txBody>
    </cdr:sp>
  </cdr:relSizeAnchor>
  <cdr:relSizeAnchor xmlns:cdr="http://schemas.openxmlformats.org/drawingml/2006/chartDrawing">
    <cdr:from>
      <cdr:x>0.27443</cdr:x>
      <cdr:y>0.09216</cdr:y>
    </cdr:from>
    <cdr:to>
      <cdr:x>0.37071</cdr:x>
      <cdr:y>0.17651</cdr:y>
    </cdr:to>
    <cdr:sp macro="" textlink="">
      <cdr:nvSpPr>
        <cdr:cNvPr id="8" name="Стрелка вправо 5">
          <a:extLst xmlns:a="http://schemas.openxmlformats.org/drawingml/2006/main">
            <a:ext uri="{FF2B5EF4-FFF2-40B4-BE49-F238E27FC236}">
              <a16:creationId xmlns:a16="http://schemas.microsoft.com/office/drawing/2014/main" id="{2EAEFC83-BEC8-41AB-89EF-795722A0043C}"/>
            </a:ext>
          </a:extLst>
        </cdr:cNvPr>
        <cdr:cNvSpPr/>
      </cdr:nvSpPr>
      <cdr:spPr>
        <a:xfrm xmlns:a="http://schemas.openxmlformats.org/drawingml/2006/main">
          <a:off x="2443578" y="496043"/>
          <a:ext cx="857290" cy="453983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/>
            <a:t>- 72684</a:t>
          </a:r>
        </a:p>
      </cdr:txBody>
    </cdr:sp>
  </cdr:relSizeAnchor>
  <cdr:relSizeAnchor xmlns:cdr="http://schemas.openxmlformats.org/drawingml/2006/chartDrawing">
    <cdr:from>
      <cdr:x>0.41475</cdr:x>
      <cdr:y>0.04084</cdr:y>
    </cdr:from>
    <cdr:to>
      <cdr:x>0.51492</cdr:x>
      <cdr:y>0.13459</cdr:y>
    </cdr:to>
    <cdr:sp macro="" textlink="">
      <cdr:nvSpPr>
        <cdr:cNvPr id="9" name="Стрелка вправо 6">
          <a:extLst xmlns:a="http://schemas.openxmlformats.org/drawingml/2006/main">
            <a:ext uri="{FF2B5EF4-FFF2-40B4-BE49-F238E27FC236}">
              <a16:creationId xmlns:a16="http://schemas.microsoft.com/office/drawing/2014/main" id="{AA06276D-4B96-4A40-903A-23EBEE936463}"/>
            </a:ext>
          </a:extLst>
        </cdr:cNvPr>
        <cdr:cNvSpPr/>
      </cdr:nvSpPr>
      <cdr:spPr>
        <a:xfrm xmlns:a="http://schemas.openxmlformats.org/drawingml/2006/main">
          <a:off x="3693010" y="219818"/>
          <a:ext cx="891942" cy="504578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dirty="0"/>
            <a:t>+223548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0.42932</cdr:x>
      <cdr:y>0.5309</cdr:y>
    </cdr:from>
    <cdr:to>
      <cdr:x>0.8005</cdr:x>
      <cdr:y>0.69591</cdr:y>
    </cdr:to>
    <cdr:sp macro="" textlink="">
      <cdr:nvSpPr>
        <cdr:cNvPr id="3" name="AutoShape 1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9825417">
          <a:off x="4397555" y="1961434"/>
          <a:ext cx="3802030" cy="609621"/>
        </a:xfrm>
        <a:prstGeom xmlns:a="http://schemas.openxmlformats.org/drawingml/2006/main" prst="rightArrow">
          <a:avLst>
            <a:gd name="adj1" fmla="val 50000"/>
            <a:gd name="adj2" fmla="val 71686"/>
          </a:avLst>
        </a:prstGeom>
        <a:solidFill xmlns:a="http://schemas.openxmlformats.org/drawingml/2006/main">
          <a:srgbClr val="00B050"/>
        </a:solidFill>
        <a:ln xmlns:a="http://schemas.openxmlformats.org/drawingml/2006/main" w="9525">
          <a:solidFill>
            <a:schemeClr val="tx1"/>
          </a:solidFill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anchor="ctr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Arial" charset="0"/>
            </a:defRPr>
          </a:lvl9pPr>
        </a:lstStyle>
        <a:p xmlns:a="http://schemas.openxmlformats.org/drawingml/2006/main">
          <a:pPr algn="ctr">
            <a:spcBef>
              <a:spcPct val="0"/>
            </a:spcBef>
            <a:buClrTx/>
            <a:buSzTx/>
            <a:buFontTx/>
            <a:buNone/>
          </a:pPr>
          <a:r>
            <a:rPr lang="ru-RU" alt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-16 737тыс.рублей</a:t>
          </a:r>
          <a:endParaRPr lang="ru-RU" altLang="ru-RU" sz="1600" dirty="0">
            <a:latin typeface="Arial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24103A-DFFA-44AD-90EE-A44822ABC0BF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81" tIns="45490" rIns="90981" bIns="4549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50816"/>
            <a:ext cx="5438775" cy="3887174"/>
          </a:xfrm>
          <a:prstGeom prst="rect">
            <a:avLst/>
          </a:prstGeom>
        </p:spPr>
        <p:txBody>
          <a:bodyPr vert="horz" lIns="90981" tIns="45490" rIns="90981" bIns="4549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690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6901"/>
            <a:ext cx="2946400" cy="495765"/>
          </a:xfrm>
          <a:prstGeom prst="rect">
            <a:avLst/>
          </a:prstGeom>
        </p:spPr>
        <p:txBody>
          <a:bodyPr vert="horz" lIns="90981" tIns="45490" rIns="90981" bIns="4549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15ABA1B-370A-4350-A2B1-029A4B2E64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7162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 altLang="ru-RU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139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049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3702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063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4646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1992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859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29123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756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6826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630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5ABA1B-370A-4350-A2B1-029A4B2E64C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744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216BA1-D940-4A3D-8EE9-E13673E1B890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 altLang="ru-RU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89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7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8329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8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955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D216BA1-D940-4A3D-8EE9-E13673E1B890}" type="slidenum">
              <a:rPr lang="ru-RU" altLang="ru-RU" smtClean="0">
                <a:solidFill>
                  <a:prstClr val="black"/>
                </a:solidFill>
              </a:rPr>
              <a:pPr/>
              <a:t>9</a:t>
            </a:fld>
            <a:endParaRPr lang="ru-RU" altLang="ru-RU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5873" indent="-225873" eaLnBrk="1" hangingPunct="1">
              <a:spcBef>
                <a:spcPct val="0"/>
              </a:spcBef>
            </a:pPr>
            <a:endParaRPr lang="ru-RU" altLang="ru-RU" sz="7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9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00477" y="10158440"/>
            <a:ext cx="2908300" cy="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10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657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00477" y="10158440"/>
            <a:ext cx="2908300" cy="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11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199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F23CFF-E4D9-4971-BEA2-2A92CCECED6D}" type="slidenum">
              <a:rPr lang="ru-RU" altLang="ru-RU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 altLang="ru-RU">
              <a:latin typeface="Arial" charset="0"/>
            </a:endParaRPr>
          </a:p>
        </p:txBody>
      </p:sp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00477" y="10158440"/>
            <a:ext cx="2908300" cy="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81" tIns="45490" rIns="90981" bIns="45490" anchor="b"/>
          <a:lstStyle/>
          <a:p>
            <a:pPr algn="r"/>
            <a:fld id="{E0170BE0-A9D6-4E27-A746-C48D71DC8297}" type="slidenum">
              <a:rPr lang="ru-RU" altLang="ru-RU" sz="1200"/>
              <a:pPr algn="r"/>
              <a:t>12</a:t>
            </a:fld>
            <a:endParaRPr lang="ru-RU" altLang="ru-RU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32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D21E4-FC80-4BD1-818D-1E617FE81B24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0C8BD-D9D0-40FA-B911-71AF48B55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729E8-EDF2-4A00-992F-806D362A4B19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77078-90C3-45F2-BD53-5BE9195A4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10CA1-302A-4B76-8506-E1A8906EE19A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17CC3-549C-49B0-9F21-5A8A08287A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B2514-A0E3-464A-B34B-F270EE896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ED0D6-F5F8-40DE-A90C-8132CB1344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935923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4B4C1-2E08-4358-86E7-E0E9F16DC8E7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B7A0D-FBA3-44BA-8830-5B53A4668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A2D89-E791-43B6-9687-011DE5A2794C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D1A59-436F-4BC9-9E60-80B820F6DC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6E3A2-6B01-4575-B418-72E7B229F2A6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41EE6-1F3E-4A5D-A754-7C2665F72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E952-066B-4766-8C57-259AEFCB9360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E03F8-E198-4707-9B90-3415DEB3F4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8DFF6-D69B-46FB-B1CE-FC09301B41AD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CFF2A-653B-4162-99E0-F63448609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74D7-0810-4818-AF1E-E14BE9775165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66708-9719-4344-91D4-44FF16B2F5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ED6D9-379B-4889-BDB3-834904AAC521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05B8B-1D6A-43B4-B297-70717EBD58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3C5FA-EA09-4FA9-B586-24A96D63D9B9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16C67-7856-495A-BE52-E838A23A1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DCD3AA-3D96-439C-B450-EB493CF8CEE7}" type="datetimeFigureOut">
              <a:rPr lang="ru-RU"/>
              <a:pPr>
                <a:defRPr/>
              </a:pPr>
              <a:t>19.03.2024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CF7AE9-716E-4ED7-A48E-040010ADC9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  <p:sldLayoutId id="2147483665" r:id="rId12"/>
    <p:sldLayoutId id="2147483666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chart" Target="../charts/chart7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.xls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Рисунок 3" descr="57f04bcb7d30f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0" y="2147888"/>
            <a:ext cx="4027488" cy="394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2560804" y="65373"/>
            <a:ext cx="8461109" cy="180020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 Муниципальное образование Куйтунский район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14524" y="2086235"/>
            <a:ext cx="8554423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БЮДЖЕТА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n w="12700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  (презентация)</a:t>
            </a:r>
          </a:p>
        </p:txBody>
      </p:sp>
      <p:pic>
        <p:nvPicPr>
          <p:cNvPr id="10247" name="Рисунок 6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"/>
            <a:ext cx="1914525" cy="2339975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3311" y="260350"/>
            <a:ext cx="10807429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Удельный вес основных доходных источников в общем поступлении налоговых и неналоговых доходов муниципального образования Куйтунский район за 2023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9765940"/>
              </p:ext>
            </p:extLst>
          </p:nvPr>
        </p:nvGraphicFramePr>
        <p:xfrm>
          <a:off x="2732391" y="1011677"/>
          <a:ext cx="8128000" cy="512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4043230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53311" y="260350"/>
            <a:ext cx="10807429" cy="57626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БЕЗВОЗМЕЗДНЫХ ПОСТУПЛЕНИЙ В БЮДЖЕТ ЗА 2023 ГОД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607947592"/>
              </p:ext>
            </p:extLst>
          </p:nvPr>
        </p:nvGraphicFramePr>
        <p:xfrm>
          <a:off x="2226553" y="710120"/>
          <a:ext cx="8639242" cy="5126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5921095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8822"/>
            <a:ext cx="12192000" cy="6858000"/>
          </a:xfrm>
          <a:prstGeom prst="rect">
            <a:avLst/>
          </a:prstGeom>
          <a:effectLst>
            <a:softEdge rad="139700"/>
          </a:effectLst>
        </p:spPr>
      </p:pic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36436" y="260350"/>
            <a:ext cx="9809018" cy="576263"/>
          </a:xfr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ИСПОЛНЕНИЕ БЮДЖЕТА ПО РАСХОДАМ </a:t>
            </a:r>
            <a:r>
              <a:rPr lang="ru-RU" alt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</a:t>
            </a:r>
          </a:p>
        </p:txBody>
      </p:sp>
      <p:pic>
        <p:nvPicPr>
          <p:cNvPr id="7" name="Picture 2" descr="https://www.irishtimes.com/polopoly_fs/1.2390756.1444768811!/image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81" y="998734"/>
            <a:ext cx="9500673" cy="5810444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6192011" y="1403927"/>
            <a:ext cx="4512501" cy="512905"/>
          </a:xfrm>
          <a:prstGeom prst="roundRect">
            <a:avLst/>
          </a:prstGeom>
          <a:solidFill>
            <a:srgbClr val="CC99FF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Общегосударственные вопросы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40017" y="1916832"/>
            <a:ext cx="4464496" cy="438442"/>
          </a:xfrm>
          <a:prstGeom prst="roundRect">
            <a:avLst/>
          </a:prstGeom>
          <a:solidFill>
            <a:srgbClr val="99FF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382983" y="2852739"/>
            <a:ext cx="2918690" cy="16823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РАСХОДЫ БЮДЖЕТА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tx1"/>
                </a:solidFill>
              </a:rPr>
              <a:t>ПО ОСНОВНЫМ ФУНКЦИЯМ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40017" y="2355274"/>
            <a:ext cx="4464495" cy="397162"/>
          </a:xfrm>
          <a:prstGeom prst="roundRect">
            <a:avLst/>
          </a:prstGeom>
          <a:solidFill>
            <a:srgbClr val="99CC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Национальная экономика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240017" y="2752435"/>
            <a:ext cx="4464495" cy="424873"/>
          </a:xfrm>
          <a:prstGeom prst="roundRect">
            <a:avLst/>
          </a:prstGeom>
          <a:solidFill>
            <a:srgbClr val="FF9966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Жилищно-коммунальное хозяйство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288022" y="3241964"/>
            <a:ext cx="4416492" cy="367218"/>
          </a:xfrm>
          <a:prstGeom prst="roundRect">
            <a:avLst/>
          </a:prstGeom>
          <a:solidFill>
            <a:srgbClr val="CCCC0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Охрана окружающей среды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88023" y="3713018"/>
            <a:ext cx="4416489" cy="387927"/>
          </a:xfrm>
          <a:prstGeom prst="roundRect">
            <a:avLst/>
          </a:prstGeom>
          <a:solidFill>
            <a:srgbClr val="FF3399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Образование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317673" y="4257964"/>
            <a:ext cx="4386839" cy="378691"/>
          </a:xfrm>
          <a:prstGeom prst="roundRect">
            <a:avLst>
              <a:gd name="adj" fmla="val 11789"/>
            </a:avLst>
          </a:prstGeom>
          <a:solidFill>
            <a:srgbClr val="00CC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Культура, кинематография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288023" y="4738256"/>
            <a:ext cx="4416489" cy="387926"/>
          </a:xfrm>
          <a:prstGeom prst="roundRect">
            <a:avLst/>
          </a:prstGeom>
          <a:solidFill>
            <a:srgbClr val="FF505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Социальная политика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384032" y="5209309"/>
            <a:ext cx="4320480" cy="415635"/>
          </a:xfrm>
          <a:prstGeom prst="roundRect">
            <a:avLst/>
          </a:prstGeom>
          <a:solidFill>
            <a:srgbClr val="66FFCC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Физическая культура и спорт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384032" y="5652657"/>
            <a:ext cx="4320480" cy="415635"/>
          </a:xfrm>
          <a:prstGeom prst="roundRect">
            <a:avLst/>
          </a:prstGeom>
          <a:solidFill>
            <a:srgbClr val="FFFF00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Средства массовой информации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301673" y="1660379"/>
            <a:ext cx="741441" cy="1028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519507" y="3906981"/>
            <a:ext cx="6725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5357091" y="2136054"/>
            <a:ext cx="786914" cy="1295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/>
        </p:nvCxnSpPr>
        <p:spPr>
          <a:xfrm flipH="1" flipV="1">
            <a:off x="5144657" y="1711181"/>
            <a:ext cx="576240" cy="488646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5615518" y="4447309"/>
            <a:ext cx="672504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5615518" y="4932220"/>
            <a:ext cx="624499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endCxn id="18" idx="1"/>
          </p:cNvCxnSpPr>
          <p:nvPr/>
        </p:nvCxnSpPr>
        <p:spPr>
          <a:xfrm flipV="1">
            <a:off x="5702197" y="5417127"/>
            <a:ext cx="681835" cy="554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5702197" y="5901750"/>
            <a:ext cx="624153" cy="124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482544" y="3433617"/>
            <a:ext cx="672504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 flipV="1">
            <a:off x="5470236" y="2981037"/>
            <a:ext cx="721775" cy="623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flipV="1">
            <a:off x="5482544" y="2586183"/>
            <a:ext cx="696661" cy="831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8" name="Скругленный прямоугольник 18">
            <a:extLst>
              <a:ext uri="{FF2B5EF4-FFF2-40B4-BE49-F238E27FC236}">
                <a16:creationId xmlns:a16="http://schemas.microsoft.com/office/drawing/2014/main" id="{C722E929-3222-4F43-8D30-86DC6F7B8532}"/>
              </a:ext>
            </a:extLst>
          </p:cNvPr>
          <p:cNvSpPr/>
          <p:nvPr/>
        </p:nvSpPr>
        <p:spPr>
          <a:xfrm>
            <a:off x="6384032" y="6130637"/>
            <a:ext cx="4281460" cy="378691"/>
          </a:xfrm>
          <a:prstGeom prst="roundRect">
            <a:avLst/>
          </a:prstGeom>
          <a:solidFill>
            <a:srgbClr val="FF66FF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Межбюджетные трансферты</a:t>
            </a:r>
          </a:p>
        </p:txBody>
      </p: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id="{6D399282-272A-4DCF-8782-84E97D0E3887}"/>
              </a:ext>
            </a:extLst>
          </p:cNvPr>
          <p:cNvCxnSpPr/>
          <p:nvPr/>
        </p:nvCxnSpPr>
        <p:spPr>
          <a:xfrm flipV="1">
            <a:off x="5783923" y="6446983"/>
            <a:ext cx="624153" cy="12469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64129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2909455" y="406400"/>
            <a:ext cx="6742545" cy="1376218"/>
          </a:xfrm>
          <a:prstGeom prst="snip2DiagRect">
            <a:avLst/>
          </a:prstGeom>
          <a:solidFill>
            <a:srgbClr val="007434"/>
          </a:solidFill>
          <a:ln>
            <a:solidFill>
              <a:srgbClr val="007434"/>
            </a:solidFill>
          </a:ln>
          <a:effectLst>
            <a:outerShdw blurRad="254000" dist="50800" dir="4920000" sx="102000" sy="102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 extrusionH="635000">
            <a:bevelT w="635000" h="635000"/>
            <a:bevelB w="635000" h="635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graphicFrame>
        <p:nvGraphicFramePr>
          <p:cNvPr id="3" name="Объект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69795"/>
              </p:ext>
            </p:extLst>
          </p:nvPr>
        </p:nvGraphicFramePr>
        <p:xfrm>
          <a:off x="1057563" y="2036617"/>
          <a:ext cx="10243127" cy="3694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745" y="4605966"/>
            <a:ext cx="2706255" cy="225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719177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1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46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13890" y="154378"/>
            <a:ext cx="8525165" cy="1221839"/>
          </a:xfrm>
          <a:solidFill>
            <a:srgbClr val="00B05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/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Куйтунский район по расходам за период</a:t>
            </a:r>
            <a:b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2020-2023 </a:t>
            </a:r>
            <a:r>
              <a:rPr lang="ru-RU" altLang="ru-RU" sz="24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endParaRPr lang="ru-RU" altLang="ru-RU" sz="24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598261325"/>
              </p:ext>
            </p:extLst>
          </p:nvPr>
        </p:nvGraphicFramePr>
        <p:xfrm>
          <a:off x="3562596" y="1626919"/>
          <a:ext cx="7576459" cy="4690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0450514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24287"/>
            <a:ext cx="7379076" cy="830997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Сведения о  расходах бюджета по разделам и подразделам классификации расходов бюджета</a:t>
            </a:r>
            <a:endParaRPr lang="ru-RU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572588"/>
              </p:ext>
            </p:extLst>
          </p:nvPr>
        </p:nvGraphicFramePr>
        <p:xfrm>
          <a:off x="3788228" y="1153877"/>
          <a:ext cx="7358741" cy="52179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020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9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2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54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2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5240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Функциональная классификация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>
                          <a:effectLst/>
                        </a:rPr>
                        <a:t>Рз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ПР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u="none" strike="noStrike" dirty="0">
                          <a:effectLst/>
                        </a:rPr>
                        <a:t>план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исполнено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Общегосударственные вопросы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01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166024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164225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Функционирование высшего должностного лица субъекта Российской Федерации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 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965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и муниципального образования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3420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3418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Функционирование законодательных (представительных) органов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государственной власти и представительных органов муниципальных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образований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4637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4631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Функционирование Правительства Российской Федерации, высших  органов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9539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исполнительной власти субъектов Российской Федерации, местных администраций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87688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86886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71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Судебная система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14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Обеспечение деятельности финансовых, налоговых и таможенных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 органов и органов финансового (финансово-бюджетного) надзора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44198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43831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Обеспечение проведения выборов и референдумов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07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5976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5976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Резервные фонды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0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общегосударственные вопросы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20091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19473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3849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Национальная безопасность и правоохранительная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 деятельность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03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95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Защита населения и территории от чрезвычайных ситуаций природного 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 техногенного характера, пожарная безопасность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100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95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Национальная экономика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04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15246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11244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Сельское хозяйство и рыболовство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04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05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264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263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Транспорт 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1555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1555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Дорожное хозяйство(дорожные фонды)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12465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8492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национальной экономики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962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934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 err="1">
                          <a:effectLst/>
                        </a:rPr>
                        <a:t>Жилищно</a:t>
                      </a:r>
                      <a:r>
                        <a:rPr lang="ru-RU" sz="1000" b="1" u="none" strike="noStrike" dirty="0">
                          <a:effectLst/>
                        </a:rPr>
                        <a:t> - коммунальное хозяйство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05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69180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66245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Жилищное хозяйство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36697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36196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Коммунальное хозяйство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3480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3199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Благоустройство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2011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179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жилищно-коммунального хозяйства 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26992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26671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Охрана окружающей среды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764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763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11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охраны окружающей среды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764</a:t>
                      </a:r>
                    </a:p>
                  </a:txBody>
                  <a:tcPr marL="8061" marR="8061" marT="806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763</a:t>
                      </a:r>
                    </a:p>
                  </a:txBody>
                  <a:tcPr marL="8061" marR="8061" marT="8061" marB="0" anchor="b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384314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940523"/>
              </p:ext>
            </p:extLst>
          </p:nvPr>
        </p:nvGraphicFramePr>
        <p:xfrm>
          <a:off x="3722913" y="380999"/>
          <a:ext cx="8000999" cy="64145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98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5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05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7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92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Образование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07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>
                          <a:effectLst/>
                        </a:rPr>
                        <a:t> </a:t>
                      </a:r>
                      <a:endParaRPr lang="ru-RU" sz="1000" b="1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1397763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1390079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Дошкольное образование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07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01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326694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325448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Общее образование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889689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885210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Дополнительное образование детей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80058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79214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Профессиональная подготовка,переподготовка и повышение квалификации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476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Молодежная политика 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538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образования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100216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99193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Культура, кинематография 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08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36585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36437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Культура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36555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36407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культуры,кинематографии 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08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Социальная политика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10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27243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27227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Пенсионное обеспечение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9138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9123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Социальное обеспечение населения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Охрана семьи и детства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15717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15717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Другие вопросы в области социальной политики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10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06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effectLst/>
                          <a:latin typeface="Arial Cyr" panose="020B0604020202020204" pitchFamily="34" charset="0"/>
                        </a:rPr>
                        <a:t>2182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2181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Физическая культура и спорт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11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1787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</a:rPr>
                        <a:t>Физическая культуры 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11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931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Массовый спорт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02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856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856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505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01856702"/>
                  </a:ext>
                </a:extLst>
              </a:tr>
              <a:tr h="23942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936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789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63529472"/>
                  </a:ext>
                </a:extLst>
              </a:tr>
              <a:tr h="54675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14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u="none" strike="noStrike" dirty="0">
                          <a:effectLst/>
                        </a:rPr>
                        <a:t> 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299660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299660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47481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 dirty="0">
                          <a:effectLst/>
                        </a:rPr>
                        <a:t>14</a:t>
                      </a:r>
                      <a:endParaRPr lang="ru-RU" sz="1000" b="0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01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284596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284596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60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Прочие межбюджетные трансферты  общего характера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14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u="none" strike="noStrike">
                          <a:effectLst/>
                        </a:rPr>
                        <a:t>03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effectLst/>
                          <a:latin typeface="Arial Cyr" panose="020B0604020202020204" pitchFamily="34" charset="0"/>
                        </a:rPr>
                        <a:t>15064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15064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31041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u="none" strike="noStrike" dirty="0">
                          <a:effectLst/>
                        </a:rPr>
                        <a:t>Итого расходов</a:t>
                      </a:r>
                      <a:endParaRPr lang="ru-RU" sz="1000" b="1" i="0" u="none" strike="noStrike" dirty="0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</a:rPr>
                        <a:t> </a:t>
                      </a:r>
                      <a:endParaRPr lang="ru-RU" sz="1000" b="0" i="0" u="none" strike="noStrike"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2015288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Cyr" panose="020B0604020202020204" pitchFamily="34" charset="0"/>
                        </a:rPr>
                        <a:t>1998551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7403948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57533" y="142874"/>
            <a:ext cx="9710467" cy="669925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и непрограммных направлений деятельности за 2023 год          </a:t>
            </a: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9503580"/>
              </p:ext>
            </p:extLst>
          </p:nvPr>
        </p:nvGraphicFramePr>
        <p:xfrm>
          <a:off x="386193" y="989939"/>
          <a:ext cx="11125087" cy="5561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4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724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9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5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31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04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667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121917" marR="121917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96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Образование на 2021-2025гг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1 387860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1 380379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7481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37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Управление финансами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муниципального образования Куйтунский район на 2020-2025гг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332788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332452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336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57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Поддержка малого бизнеса 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на 2019-2024гг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494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596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Улучшение условий и охраны труда в муниципальном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образовании Куйтунский район на 2021-2024 </a:t>
                      </a:r>
                      <a:r>
                        <a:rPr lang="ru-RU" sz="1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Профилактика преступлений и правонарушений среди несовершеннолетних на территории муниципального образования </a:t>
                      </a:r>
                      <a:r>
                        <a:rPr lang="ru-RU" sz="1000" b="1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  <a:r>
                        <a:rPr lang="ru-RU" sz="10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2021-2025 </a:t>
                      </a:r>
                      <a:r>
                        <a:rPr lang="ru-RU" sz="1000" b="1" baseline="0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гг</a:t>
                      </a:r>
                      <a:endParaRPr lang="ru-RU" sz="1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92,6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084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правонарушений на территории муниципального образования Куйтунский район на 2021-2024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92,1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 наркомании и социально-негативных явлений на территории муниципального образования Куйтунский район на 2020-2024 гг.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1729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Реформирование жилищно-коммунального хозяйства муниципального образования 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 район на 2020-2024 </a:t>
                      </a:r>
                      <a:r>
                        <a:rPr kumimoji="0" lang="ru-RU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гг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4120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4100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45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 на 2019-2023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1832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86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Комплексное развитие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Иркутской области 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на 2021-2027 годы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43087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42608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479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76264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Развитие физической культуры ,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спорта и молодежной политики  в муниципальном образовании Куйтунский район на 2023-2027 годы</a:t>
                      </a:r>
                      <a:endParaRPr kumimoji="0" lang="ru-RU" sz="1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5489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Укрепление общественного здоровья на 2021-2023 гг.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206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7516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Развитие дорожного хозяйства на территории МО  </a:t>
                      </a:r>
                      <a:r>
                        <a:rPr kumimoji="0" lang="ru-RU" sz="1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 2020-2024 гг.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12465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8492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3973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68,1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9085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957533" y="142874"/>
            <a:ext cx="9710467" cy="669925"/>
          </a:xfrm>
          <a:prstGeom prst="snip2DiagRect">
            <a:avLst/>
          </a:prstGeom>
          <a:solidFill>
            <a:srgbClr val="00B05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cap="all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Исполнение муниципальных программ и непрограммных направлений деятельности за 2022 год                          </a:t>
            </a:r>
            <a:r>
              <a:rPr lang="ru-RU" sz="1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714710"/>
              </p:ext>
            </p:extLst>
          </p:nvPr>
        </p:nvGraphicFramePr>
        <p:xfrm>
          <a:off x="757669" y="1110343"/>
          <a:ext cx="10972370" cy="5439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53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1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27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0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782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программы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  <a:p>
                      <a:pPr algn="ctr"/>
                      <a:endParaRPr lang="ru-RU" sz="1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Отклонение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</a:p>
                  </a:txBody>
                  <a:tcPr marL="121917" marR="121917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градостроительной деятельности и управление земельными ресурсами на территории муниципального образования </a:t>
                      </a:r>
                      <a:r>
                        <a:rPr lang="ru-RU" sz="1000" b="1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район на 2019-2023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793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7825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Развитие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культуры в муниципальном образовании Куйтунский район на 2019-2025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46444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46182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99,4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Поддержка социально-ориентированных некоммерческих организаций на территории муниципального образования Куйтунский район на 2020-2024 гг.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253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Муниципальное управление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на 2020-2024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164109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161900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2209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98,6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6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18. 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Укрепление межнационального</a:t>
                      </a:r>
                      <a:r>
                        <a:rPr lang="ru-RU" sz="10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и межконфессионального согласия на территории муниципального образования Куйтунский район на 2020-2023 гг.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 терроризма на территории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на 2020-2024гг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Профилактика  экстремизма на территории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на 2020-2024гг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8251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21.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на территории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на 2021-2025гг</a:t>
                      </a:r>
                    </a:p>
                    <a:p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599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512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22.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Поддержка социально-ориентированных некоммерческих организаций на территории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на 2020-2023гг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3038">
                <a:tc>
                  <a:txBody>
                    <a:bodyPr/>
                    <a:lstStyle/>
                    <a:p>
                      <a:pPr algn="ctr"/>
                      <a:r>
                        <a:rPr lang="ru-RU" sz="1000" b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23.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Содействие занятости населения на территории муниципального образования </a:t>
                      </a:r>
                      <a:r>
                        <a:rPr lang="ru-RU" sz="10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 район на 2021-2023гг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698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7825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Итого по муниципальным программам:</a:t>
                      </a: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1 997247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1 980548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16699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7825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18041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18003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0407">
                <a:tc gridSpan="2">
                  <a:txBody>
                    <a:bodyPr/>
                    <a:lstStyle/>
                    <a:p>
                      <a:pPr algn="l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L="121917" marR="121917" marT="45723" marB="45723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2015288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1 998551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16737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98,99,2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1389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/>
          </p:nvPr>
        </p:nvPicPr>
        <p:blipFill>
          <a:blip r:embed="rId3"/>
          <a:stretch>
            <a:fillRect/>
          </a:stretch>
        </p:blipFill>
        <p:spPr>
          <a:xfrm>
            <a:off x="0" y="-163902"/>
            <a:ext cx="12192000" cy="702190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17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871387" y="-94890"/>
            <a:ext cx="8340695" cy="923330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мероприятий муниципальной программы «Образование» в муниципальном образовании Куйтунский район на 2021-2025 гг.  за 2023 год</a:t>
            </a:r>
            <a:r>
              <a:rPr lang="ru-RU" altLang="ru-RU" b="1" i="1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endParaRPr lang="ru-RU" i="1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2087483"/>
              </p:ext>
            </p:extLst>
          </p:nvPr>
        </p:nvGraphicFramePr>
        <p:xfrm>
          <a:off x="3331028" y="1143000"/>
          <a:ext cx="8571747" cy="4468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64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50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2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7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39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  <a:p>
                      <a:pPr algn="ctr"/>
                      <a:endParaRPr lang="ru-RU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 marL="121917" marR="121917" marT="45723" marB="4572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marL="121917" marR="121917" marT="45723" marB="45723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52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1 "Дошкольное образование"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615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2 «Развитие педагогического потенциала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465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415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89,2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119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3 «Успешный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ребенок»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373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12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4 «Здоровый ребенок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16020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16014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031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5 «Современное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оборудование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6824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6824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857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6 «Школьный автобус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6618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6475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97,8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819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7 «Комплексная безопасность образовательных учреждений»</a:t>
                      </a: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6654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6195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93,1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6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8 «Развитие и поддержка инфраструктуры системы образования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36318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35473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97,7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8198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Подпрограмма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9«Обеспечение реализации муниципальной программы»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1 314561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1 308583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322">
                <a:tc>
                  <a:txBody>
                    <a:bodyPr/>
                    <a:lstStyle/>
                    <a:p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r>
                        <a:rPr lang="ru-RU" sz="12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по программе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17" marR="121917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1 387 860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1 380 379</a:t>
                      </a:r>
                    </a:p>
                  </a:txBody>
                  <a:tcPr marL="121917" marR="121917" marT="45723" marB="45723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99,5</a:t>
                      </a:r>
                    </a:p>
                  </a:txBody>
                  <a:tcPr marL="121917" marR="121917" marT="45723" marB="45723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816484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Безымянный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0182" y="147781"/>
            <a:ext cx="1302327" cy="1431637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4109" y="286327"/>
            <a:ext cx="8654473" cy="932874"/>
          </a:xfrm>
        </p:spPr>
        <p:txBody>
          <a:bodyPr/>
          <a:lstStyle/>
          <a:p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ИСПОЛНЕНИЕ  БЮДЖЕТА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3084945" y="1228436"/>
            <a:ext cx="2429164" cy="1246909"/>
            <a:chOff x="583118" y="1446797"/>
            <a:chExt cx="2035119" cy="1017559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583118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Прямоугольник 14"/>
            <p:cNvSpPr/>
            <p:nvPr/>
          </p:nvSpPr>
          <p:spPr>
            <a:xfrm>
              <a:off x="583118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tx1"/>
                  </a:solidFill>
                </a:rPr>
                <a:t>По доходам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5855855" y="1228436"/>
            <a:ext cx="2780145" cy="1246909"/>
            <a:chOff x="3045613" y="1446797"/>
            <a:chExt cx="2035119" cy="101755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3045613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8" name="Прямоугольник 17"/>
            <p:cNvSpPr/>
            <p:nvPr/>
          </p:nvSpPr>
          <p:spPr>
            <a:xfrm>
              <a:off x="3045613" y="1446797"/>
              <a:ext cx="2035119" cy="1017559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5240" tIns="15240" rIns="15240" bIns="152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>
                  <a:solidFill>
                    <a:schemeClr val="tx1"/>
                  </a:solidFill>
                </a:rPr>
                <a:t>По расходам</a:t>
              </a: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8857672" y="1228437"/>
            <a:ext cx="3075709" cy="1246908"/>
            <a:chOff x="5508107" y="1446797"/>
            <a:chExt cx="2081173" cy="1647683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5508107" y="1446797"/>
              <a:ext cx="2081173" cy="16476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1" name="Прямоугольник 20"/>
            <p:cNvSpPr/>
            <p:nvPr/>
          </p:nvSpPr>
          <p:spPr>
            <a:xfrm>
              <a:off x="5508107" y="1446797"/>
              <a:ext cx="2081173" cy="164768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</a:rPr>
                <a:t>Составление и утверждение  отчета об исполнении бюджета</a:t>
              </a:r>
            </a:p>
          </p:txBody>
        </p:sp>
      </p:grpSp>
      <p:sp>
        <p:nvSpPr>
          <p:cNvPr id="23" name="Трапеция 22"/>
          <p:cNvSpPr/>
          <p:nvPr/>
        </p:nvSpPr>
        <p:spPr>
          <a:xfrm>
            <a:off x="2974109" y="2650837"/>
            <a:ext cx="2540000" cy="4207164"/>
          </a:xfrm>
          <a:prstGeom prst="trapezoid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tIns="216000" bIns="1152000" anchor="ctr"/>
          <a:lstStyle/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Обеспечение полного и своевременного  поступления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в бюджет  отдельных видом доходов,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первую очередь налогов, сборов, доходов от использования имущества и других обязательных платежей  по каждому источнику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соответствии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с утвержденным бюджетным планом </a:t>
            </a:r>
          </a:p>
        </p:txBody>
      </p:sp>
      <p:sp>
        <p:nvSpPr>
          <p:cNvPr id="26" name="Ромб 25"/>
          <p:cNvSpPr/>
          <p:nvPr/>
        </p:nvSpPr>
        <p:spPr>
          <a:xfrm>
            <a:off x="8857672" y="2650836"/>
            <a:ext cx="3075709" cy="4110181"/>
          </a:xfrm>
          <a:prstGeom prst="diamon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Является важной формой  контроля над исполнением бюджета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5790704" y="2650837"/>
            <a:ext cx="2946896" cy="420716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Последовательное финансирование мероприятий, предусмотренных  решением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 о бюджете,  </a:t>
            </a:r>
          </a:p>
          <a:p>
            <a:pPr algn="ctr">
              <a:defRPr/>
            </a:pPr>
            <a:r>
              <a:rPr lang="ru-RU" sz="1200" b="1" dirty="0">
                <a:solidFill>
                  <a:schemeClr val="bg1"/>
                </a:solidFill>
              </a:rPr>
              <a:t>в пределах утвержденных сумм, с целью исполнения  принятых муниципальным образованием расходных обязательств</a:t>
            </a:r>
          </a:p>
        </p:txBody>
      </p:sp>
    </p:spTree>
    <p:extLst>
      <p:ext uri="{BB962C8B-B14F-4D97-AF65-F5344CB8AC3E}">
        <p14:creationId xmlns:p14="http://schemas.microsoft.com/office/powerpoint/2010/main" val="3913187587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64426" y="69012"/>
            <a:ext cx="9893377" cy="646331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Реализация мероприятий по </a:t>
            </a:r>
            <a:r>
              <a:rPr lang="ru-RU" altLang="ru-R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МП «Управление финансами в муниципальном образовании Куйтунский район на 2020-2025 гг.» за 2023 год</a:t>
            </a:r>
            <a:endParaRPr lang="ru-RU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640917"/>
              </p:ext>
            </p:extLst>
          </p:nvPr>
        </p:nvGraphicFramePr>
        <p:xfrm>
          <a:off x="3788229" y="1531918"/>
          <a:ext cx="7969573" cy="52570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6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342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05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19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67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822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подпрограммы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13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«Организация составления и исполнения бюджета муниципального образования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район, управление муниципальными финансами» , в том числе: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332730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2332394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31377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«Повышение эффективности бюджетных расходов в муниципальном образовании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район»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56096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332788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332452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9521588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6771" y="139700"/>
            <a:ext cx="10069286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2023 год : «Поддержка малого бизнеса» на 2019-2024 годы, «Улучшение условий и охраны труда в муниципальном образовании Куйтунский район» на 2021-2024 годы, «Профилактика преступлений и правонарушений среди несовершеннолетних на территории муниципального образования Куйтунский район» на 2021-2025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1255448"/>
              </p:ext>
            </p:extLst>
          </p:nvPr>
        </p:nvGraphicFramePr>
        <p:xfrm>
          <a:off x="2227263" y="1638300"/>
          <a:ext cx="9975850" cy="497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91" name="Worksheet" r:id="rId5" imgW="8210645" imgH="3895718" progId="Excel.Sheet.8">
                  <p:embed/>
                </p:oleObj>
              </mc:Choice>
              <mc:Fallback>
                <p:oleObj name="Worksheet" r:id="rId5" imgW="8210645" imgH="38957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7263" y="1638300"/>
                        <a:ext cx="9975850" cy="4976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1026307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15735"/>
            <a:ext cx="11922826" cy="6934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37657" y="139700"/>
            <a:ext cx="9785641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2023год: « Профилактика наркомании и социально-негативных явлений на территории МО Куйтунский район на 2020-2024годы, «Развитие градостроительной деятельности и управление земельными ресурсами на территории МО Куйтунский район» на 2019-2023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годы,«Реформирование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жилищно-коммунального хозяйства в МО Куйтунский район» на 2020-2024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7442313"/>
              </p:ext>
            </p:extLst>
          </p:nvPr>
        </p:nvGraphicFramePr>
        <p:xfrm>
          <a:off x="2999986" y="1652338"/>
          <a:ext cx="8723312" cy="5065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7" name="Worksheet" r:id="rId5" imgW="7658144" imgH="3295702" progId="Excel.Sheet.8">
                  <p:embed/>
                </p:oleObj>
              </mc:Choice>
              <mc:Fallback>
                <p:oleObj name="Worksheet" r:id="rId5" imgW="7658144" imgH="3295702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9986" y="1652338"/>
                        <a:ext cx="8723312" cy="50659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110768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850571" y="139700"/>
            <a:ext cx="9872727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2023 год: «Охрана окружающей среды в МО Куйтунский район» на 2019-2023 годы, «Комплексное развитие МО Куйтунский район» на 2021-2027 </a:t>
            </a:r>
            <a:r>
              <a:rPr lang="ru-RU" altLang="ru-RU" sz="1800" b="1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годы«Развитие</a:t>
            </a: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физической культуры , спорта и молодежной политики  в МО Куйтунский район» на 2023-2027 годы, «Укрепление общественного здоровья на 2021-2023гг»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4207732"/>
              </p:ext>
            </p:extLst>
          </p:nvPr>
        </p:nvGraphicFramePr>
        <p:xfrm>
          <a:off x="2070100" y="1362075"/>
          <a:ext cx="9664700" cy="501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2" name="Worksheet" r:id="rId4" imgW="8191339" imgH="4143238" progId="Excel.Sheet.8">
                  <p:embed/>
                </p:oleObj>
              </mc:Choice>
              <mc:Fallback>
                <p:oleObj name="Worksheet" r:id="rId4" imgW="8191339" imgH="414323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1362075"/>
                        <a:ext cx="9664700" cy="5018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51232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35629" y="139700"/>
            <a:ext cx="9884228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2023 год: « Развитие дорожного хозяйства на территории МО Куйтунский район» на 2020-2024 годы, «Развитие культуры в МО Куйтунский район» на 2019-2025годы, «Муниципальное управление» на 2020-2024 годы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797440"/>
              </p:ext>
            </p:extLst>
          </p:nvPr>
        </p:nvGraphicFramePr>
        <p:xfrm>
          <a:off x="3598863" y="1546225"/>
          <a:ext cx="8304212" cy="541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674" name="Worksheet" r:id="rId4" imgW="8515328" imgH="4200466" progId="Excel.Sheet.8">
                  <p:embed/>
                </p:oleObj>
              </mc:Choice>
              <mc:Fallback>
                <p:oleObj name="Worksheet" r:id="rId4" imgW="8515328" imgH="4200466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98863" y="1546225"/>
                        <a:ext cx="8304212" cy="541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7853072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3964"/>
            <a:ext cx="12192000" cy="624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06930" y="139700"/>
            <a:ext cx="9716368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2022год: «Укрепление межнационального и межконфессионального согласия на территории МО Куйтунский район» на 2020-2023 годы,</a:t>
            </a:r>
            <a:b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«Профилактика терроризма на территории МО Куйтунский район» на 2020-2024 годы, «Профилактика экстремизма на территории МО Куйтунский район» на 2020-2024 годы, «Защита населения на территории МО Куйтунский район на 2021-2025гг»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5341760"/>
              </p:ext>
            </p:extLst>
          </p:nvPr>
        </p:nvGraphicFramePr>
        <p:xfrm>
          <a:off x="2525713" y="1577976"/>
          <a:ext cx="9371012" cy="4474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38" name="Worksheet" r:id="rId5" imgW="8191339" imgH="5000605" progId="Excel.Sheet.8">
                  <p:embed/>
                </p:oleObj>
              </mc:Choice>
              <mc:Fallback>
                <p:oleObj name="Worksheet" r:id="rId5" imgW="8191339" imgH="500060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713" y="1577976"/>
                        <a:ext cx="9371012" cy="4474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210875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8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93964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39" name="Rectangle 2"/>
          <p:cNvSpPr>
            <a:spLocks noGrp="1" noChangeArrowheads="1"/>
          </p:cNvSpPr>
          <p:nvPr>
            <p:ph type="title"/>
          </p:nvPr>
        </p:nvSpPr>
        <p:spPr>
          <a:xfrm>
            <a:off x="1915886" y="139700"/>
            <a:ext cx="9807412" cy="1320800"/>
          </a:xfrm>
          <a:solidFill>
            <a:srgbClr val="00B050"/>
          </a:solidFill>
        </p:spPr>
        <p:txBody>
          <a:bodyPr/>
          <a:lstStyle/>
          <a:p>
            <a:pPr algn="ctr" eaLnBrk="1" hangingPunct="1"/>
            <a:r>
              <a:rPr lang="ru-RU" altLang="ru-RU" sz="18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Реализация муниципальных программ за 2023год: «Поддержка социально-ориентированных некоммерческих организаций на территории МО Куйтунский район» на 2020-2023 годы, «Профилактика правонарушений на территории МО Куйтунский район» на 2021-2024 годы, «Содействие занятости населения на территории муниципального образования  Куйтунский район на 2021-2023 годы»</a:t>
            </a:r>
          </a:p>
        </p:txBody>
      </p:sp>
      <p:graphicFrame>
        <p:nvGraphicFramePr>
          <p:cNvPr id="38937" name="Object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814805"/>
              </p:ext>
            </p:extLst>
          </p:nvPr>
        </p:nvGraphicFramePr>
        <p:xfrm>
          <a:off x="1825625" y="1460500"/>
          <a:ext cx="10190163" cy="506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662" name="Worksheet" r:id="rId5" imgW="8248555" imgH="3981385" progId="Excel.Sheet.8">
                  <p:embed/>
                </p:oleObj>
              </mc:Choice>
              <mc:Fallback>
                <p:oleObj name="Worksheet" r:id="rId5" imgW="8248555" imgH="3981385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25" y="1460500"/>
                        <a:ext cx="10190163" cy="5068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5356602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24287"/>
            <a:ext cx="7108166" cy="461665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Непрограммные расходы за 2023 год</a:t>
            </a:r>
            <a:endParaRPr lang="ru-RU" sz="2400" i="1" dirty="0">
              <a:solidFill>
                <a:schemeClr val="bg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89110"/>
              </p:ext>
            </p:extLst>
          </p:nvPr>
        </p:nvGraphicFramePr>
        <p:xfrm>
          <a:off x="3878053" y="1616973"/>
          <a:ext cx="6952507" cy="3780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3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5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507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Исполнение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5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Руководство и управление в сфере установленных функций органов местного самоуправления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4631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082"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Дума муниципального образования </a:t>
                      </a:r>
                      <a:r>
                        <a:rPr lang="ru-RU" sz="1000" dirty="0" err="1">
                          <a:latin typeface="Times New Roman" pitchFamily="18" charset="0"/>
                          <a:cs typeface="Times New Roman" pitchFamily="18" charset="0"/>
                        </a:rPr>
                        <a:t>Куйтунский</a:t>
                      </a: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 район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4637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4631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071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Контрольно-счетной палаты муниципального образования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99,68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8733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КСП 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муниципального образования </a:t>
                      </a:r>
                      <a:r>
                        <a:rPr kumimoji="0" lang="ru-RU" sz="10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Куйтунский</a:t>
                      </a: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</a:t>
                      </a:r>
                    </a:p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7428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7396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latin typeface="Times New Roman" pitchFamily="18" charset="0"/>
                          <a:cs typeface="Times New Roman" pitchFamily="18" charset="0"/>
                        </a:rPr>
                        <a:t>99,68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733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Обеспечение проведения выборов и референдумов(</a:t>
                      </a:r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проведение выборов в представительные органы муниципального образования)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5976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3107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18041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18003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99,7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377382"/>
      </p:ext>
    </p:extLst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149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35238" y="247436"/>
            <a:ext cx="7885744" cy="6124754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32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Сведения об объемах муниципального долга за 2023 год</a:t>
            </a:r>
            <a:endParaRPr lang="ru-RU" sz="32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r>
              <a:rPr lang="ru-RU" altLang="ru-RU" sz="2400" dirty="0">
                <a:solidFill>
                  <a:prstClr val="black"/>
                </a:solidFill>
                <a:latin typeface="Calibri" pitchFamily="34" charset="0"/>
              </a:rPr>
              <a:t>Муниципальный долг  – обязательства по возврату взятых в долг денежных средств, </a:t>
            </a:r>
            <a:r>
              <a:rPr lang="ru-RU" sz="2400" dirty="0">
                <a:solidFill>
                  <a:prstClr val="black"/>
                </a:solidFill>
                <a:latin typeface="Calibri" pitchFamily="34" charset="0"/>
              </a:rPr>
              <a:t>гарантий по обязательствам третьих лиц</a:t>
            </a:r>
          </a:p>
          <a:p>
            <a:pPr algn="ctr"/>
            <a:endParaRPr lang="ru-RU" altLang="ru-RU" sz="2400" dirty="0">
              <a:solidFill>
                <a:prstClr val="black"/>
              </a:solidFill>
              <a:latin typeface="Calibri" pitchFamily="34" charset="0"/>
            </a:endParaRP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ПЛАН – 15094 тыс. рублей</a:t>
            </a:r>
          </a:p>
          <a:p>
            <a:endParaRPr lang="ru-RU" sz="28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endParaRPr lang="ru-RU" sz="28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r>
              <a:rPr lang="ru-RU" sz="2800" b="1" i="1" dirty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ФАКТ – 0 тыс. рублей</a:t>
            </a: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b="1" i="1" dirty="0">
              <a:solidFill>
                <a:schemeClr val="bg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/>
            <a:endParaRPr lang="ru-RU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04140"/>
      </p:ext>
    </p:extLst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631065" y="206063"/>
            <a:ext cx="11178861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u="sng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КОНТАКТНАЯ ИНФОРМАЦИЯ: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u="sng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Финансовое управление администрации муниципального образования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665302, Иркутская область, </a:t>
            </a: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Куйтунский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район, р. п. Куйтун, ул. Карла Маркса,18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тел. : (39536)5-24-70,</a:t>
            </a:r>
            <a:r>
              <a:rPr lang="en-US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e-mail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:</a:t>
            </a:r>
            <a:r>
              <a:rPr lang="en-US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fin25@govirk</a:t>
            </a:r>
            <a:r>
              <a:rPr lang="ru-RU" sz="2400" b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.</a:t>
            </a:r>
            <a:r>
              <a:rPr lang="en-US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ru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График работы: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пн-пт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с 8:30 до 17:30,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сб-вс</a:t>
            </a: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</a:rPr>
              <a:t> выходной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 Официальный сайт муниципального образования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в информационно-телекоммуникационной сети «Интернет»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куйтунскийрайон.рф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n w="10160">
                  <a:solidFill>
                    <a:schemeClr val="accent5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«Муниципальные финансы»</a:t>
            </a:r>
            <a:endParaRPr lang="en-US" sz="2400" b="1" dirty="0">
              <a:ln w="10160">
                <a:solidFill>
                  <a:schemeClr val="accent5"/>
                </a:solidFill>
                <a:prstDash val="solid"/>
              </a:ln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67216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t="26305"/>
          <a:stretch/>
        </p:blipFill>
        <p:spPr>
          <a:xfrm>
            <a:off x="0" y="0"/>
            <a:ext cx="12584544" cy="7002017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pic>
        <p:nvPicPr>
          <p:cNvPr id="6" name="Рисунок 5" descr="Безымянный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727" y="9145"/>
            <a:ext cx="1440873" cy="1773474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2004290" y="360217"/>
            <a:ext cx="8968509" cy="923637"/>
          </a:xfrm>
          <a:prstGeom prst="round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1"/>
                </a:solidFill>
              </a:rPr>
              <a:t>Составление и утверждение годового отчета об исполнении бюджета является важной формой контроля за исполнением бюджета 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68945" y="1431637"/>
            <a:ext cx="89038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70C0"/>
                </a:solidFill>
              </a:rPr>
              <a:t>Этапы составления и утверждения отчета об исполнении бюджета: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37308" y="1800968"/>
            <a:ext cx="1884217" cy="2336923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200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Отчет об исполнении бюджета составляется в установленном порядке на основании сводной бюджетной отчетности соответствующих главных администраторов бюджетных средств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7307" y="4137891"/>
            <a:ext cx="1884218" cy="1810327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Составление отчета об исполнении бюджета за прошедший финансовый год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3380509" y="2106679"/>
            <a:ext cx="2835564" cy="1874193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в контрольный орган для осуществления внешней проверки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574473" y="4230255"/>
            <a:ext cx="2641600" cy="1295361"/>
          </a:xfrm>
          <a:prstGeom prst="round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sz="1400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•До 1 марта текущего финансового года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333672" y="3703782"/>
            <a:ext cx="2641599" cy="76661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Представление отчета об исполнении бюджета и сопутствующих материалов в районную Думу до 1 мая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964218" y="1995055"/>
            <a:ext cx="3011054" cy="1577962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 dirty="0"/>
          </a:p>
          <a:p>
            <a:pPr algn="ctr">
              <a:defRPr/>
            </a:pPr>
            <a:r>
              <a:rPr lang="ru-RU" sz="1200" b="1" dirty="0">
                <a:solidFill>
                  <a:schemeClr val="tx1"/>
                </a:solidFill>
              </a:rPr>
              <a:t>•До 1 апреля текущего финансового года</a:t>
            </a:r>
          </a:p>
        </p:txBody>
      </p:sp>
      <p:sp>
        <p:nvSpPr>
          <p:cNvPr id="16" name="Овал 15"/>
          <p:cNvSpPr/>
          <p:nvPr/>
        </p:nvSpPr>
        <p:spPr>
          <a:xfrm>
            <a:off x="9799782" y="4470400"/>
            <a:ext cx="2641599" cy="1182255"/>
          </a:xfrm>
          <a:prstGeom prst="ellipse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chemeClr val="tx1"/>
                </a:solidFill>
              </a:rPr>
              <a:t>Рассмотрение и утверждение отчета об  исполнении бюджета</a:t>
            </a:r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964218" y="5030335"/>
            <a:ext cx="3094182" cy="1051337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 prstMaterial="dkEdge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396000" anchor="ctr"/>
          <a:lstStyle/>
          <a:p>
            <a:pPr>
              <a:defRPr/>
            </a:pPr>
            <a:endParaRPr lang="ru-RU" dirty="0"/>
          </a:p>
          <a:p>
            <a:pPr>
              <a:defRPr/>
            </a:pPr>
            <a:endParaRPr lang="ru-RU" sz="1100" dirty="0"/>
          </a:p>
          <a:p>
            <a:pPr algn="ctr">
              <a:defRPr/>
            </a:pPr>
            <a:r>
              <a:rPr lang="ru-RU" sz="1100" dirty="0"/>
              <a:t>•</a:t>
            </a:r>
            <a:r>
              <a:rPr lang="ru-RU" sz="1200" b="1" dirty="0">
                <a:solidFill>
                  <a:schemeClr val="tx1"/>
                </a:solidFill>
              </a:rPr>
              <a:t>Отчет об исполнении бюджета утверждается решением Думы муниципального образования</a:t>
            </a:r>
          </a:p>
        </p:txBody>
      </p:sp>
      <p:sp>
        <p:nvSpPr>
          <p:cNvPr id="18" name="Выгнутая вниз стрелка 17"/>
          <p:cNvSpPr/>
          <p:nvPr/>
        </p:nvSpPr>
        <p:spPr>
          <a:xfrm rot="20719428">
            <a:off x="2120655" y="5480130"/>
            <a:ext cx="2650719" cy="74956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верх стрелка 18"/>
          <p:cNvSpPr/>
          <p:nvPr/>
        </p:nvSpPr>
        <p:spPr>
          <a:xfrm rot="20700375">
            <a:off x="5845282" y="1834899"/>
            <a:ext cx="2146370" cy="727500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верх стрелка 19"/>
          <p:cNvSpPr/>
          <p:nvPr/>
        </p:nvSpPr>
        <p:spPr>
          <a:xfrm rot="2087250">
            <a:off x="9935305" y="3517012"/>
            <a:ext cx="1570719" cy="697144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1688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369803"/>
              </p:ext>
            </p:extLst>
          </p:nvPr>
        </p:nvGraphicFramePr>
        <p:xfrm>
          <a:off x="438150" y="-112713"/>
          <a:ext cx="11298238" cy="5937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664" name="Document" r:id="rId5" imgW="6989458" imgH="3678759" progId="Word.Document.8">
                  <p:embed/>
                </p:oleObj>
              </mc:Choice>
              <mc:Fallback>
                <p:oleObj name="Document" r:id="rId5" imgW="6989458" imgH="3678759" progId="Word.Document.8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" y="-112713"/>
                        <a:ext cx="11298238" cy="593725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9" name="Picture 6" descr="1065340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06255" y="3732246"/>
            <a:ext cx="6373090" cy="30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469900"/>
          </a:effectLst>
        </p:spPr>
      </p:pic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t="26305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">
              <a:schemeClr val="accent1">
                <a:alpha val="40000"/>
              </a:schemeClr>
            </a:glow>
            <a:reflection endPos="0" dir="5400000" sy="-100000" algn="bl" rotWithShape="0"/>
          </a:effectLst>
        </p:spPr>
      </p:pic>
      <p:graphicFrame>
        <p:nvGraphicFramePr>
          <p:cNvPr id="46099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643991"/>
              </p:ext>
            </p:extLst>
          </p:nvPr>
        </p:nvGraphicFramePr>
        <p:xfrm>
          <a:off x="1445491" y="-215108"/>
          <a:ext cx="9301018" cy="4965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556" name="Document" r:id="rId4" imgW="6870507" imgH="3669016" progId="Word.Document.8">
                  <p:embed/>
                </p:oleObj>
              </mc:Choice>
              <mc:Fallback>
                <p:oleObj name="Document" r:id="rId4" imgW="6870507" imgH="36690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5491" y="-215108"/>
                        <a:ext cx="9301018" cy="49652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50914" y="2267528"/>
            <a:ext cx="4378192" cy="3362036"/>
          </a:xfrm>
          <a:prstGeom prst="rect">
            <a:avLst/>
          </a:prstGeom>
          <a:effectLst>
            <a:softEdge rad="241300"/>
          </a:effectLst>
        </p:spPr>
      </p:pic>
    </p:spTree>
    <p:extLst>
      <p:ext uri="{BB962C8B-B14F-4D97-AF65-F5344CB8AC3E}">
        <p14:creationId xmlns:p14="http://schemas.microsoft.com/office/powerpoint/2010/main" val="937850006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доходов муниципального образования Куйтунский район за 2021-2023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988646361"/>
              </p:ext>
            </p:extLst>
          </p:nvPr>
        </p:nvGraphicFramePr>
        <p:xfrm>
          <a:off x="2520309" y="1199408"/>
          <a:ext cx="8904287" cy="5382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1120955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налоговых доходов по видам доходов за 20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1-2023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42733798"/>
              </p:ext>
            </p:extLst>
          </p:nvPr>
        </p:nvGraphicFramePr>
        <p:xfrm>
          <a:off x="2469745" y="1245140"/>
          <a:ext cx="8921344" cy="497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0137940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5"/>
            <a:ext cx="8904287" cy="1143000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неналоговых доходов по видам доходов за 20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1-2023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64095882"/>
              </p:ext>
            </p:extLst>
          </p:nvPr>
        </p:nvGraphicFramePr>
        <p:xfrm>
          <a:off x="1702340" y="1245140"/>
          <a:ext cx="9688749" cy="49710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4306200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50" name="Рисунок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3127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03388" y="276226"/>
            <a:ext cx="8904287" cy="619702"/>
          </a:xfrm>
        </p:spPr>
        <p:txBody>
          <a:bodyPr/>
          <a:lstStyle/>
          <a:p>
            <a:pPr algn="ctr" eaLnBrk="1" hangingPunct="1"/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Динамика безвозмездных поступлений за 20</a:t>
            </a:r>
            <a:r>
              <a:rPr lang="en-US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1-2023 </a:t>
            </a:r>
            <a:r>
              <a:rPr lang="ru-RU" altLang="ru-RU" sz="2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altLang="ru-RU" sz="2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46298733"/>
              </p:ext>
            </p:extLst>
          </p:nvPr>
        </p:nvGraphicFramePr>
        <p:xfrm>
          <a:off x="1702340" y="840509"/>
          <a:ext cx="9688749" cy="5818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66058970"/>
      </p:ext>
    </p:extLst>
  </p:cSld>
  <p:clrMapOvr>
    <a:masterClrMapping/>
  </p:clrMapOvr>
  <p:transition spd="slow">
    <p:randomBar dir="vert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5721</TotalTime>
  <Words>2105</Words>
  <Application>Microsoft Office PowerPoint</Application>
  <PresentationFormat>Широкоэкранный</PresentationFormat>
  <Paragraphs>713</Paragraphs>
  <Slides>29</Slides>
  <Notes>19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Arial Cyr</vt:lpstr>
      <vt:lpstr>Calibri</vt:lpstr>
      <vt:lpstr>Calibri Light</vt:lpstr>
      <vt:lpstr>Times New Roman</vt:lpstr>
      <vt:lpstr>Тема Office</vt:lpstr>
      <vt:lpstr>Document</vt:lpstr>
      <vt:lpstr>Worksheet</vt:lpstr>
      <vt:lpstr>Лист Microsoft Excel 97–2003</vt:lpstr>
      <vt:lpstr>Презентация PowerPoint</vt:lpstr>
      <vt:lpstr>ИСПОЛНЕНИЕ  БЮДЖЕТА</vt:lpstr>
      <vt:lpstr>Презентация PowerPoint</vt:lpstr>
      <vt:lpstr>Презентация PowerPoint</vt:lpstr>
      <vt:lpstr>Презентация PowerPoint</vt:lpstr>
      <vt:lpstr>Динамика доходов муниципального образования Куйтунский район за 2021-2023 г.г.</vt:lpstr>
      <vt:lpstr>Динамика налоговых доходов по видам доходов за 2021-2023 г.г.</vt:lpstr>
      <vt:lpstr>Динамика неналоговых доходов по видам доходов за 2021-2023 г.г.</vt:lpstr>
      <vt:lpstr>Динамика безвозмездных поступлений за 2021-2023 г.г.</vt:lpstr>
      <vt:lpstr>Удельный вес основных доходных источников в общем поступлении налоговых и неналоговых доходов муниципального образования Куйтунский район за 2023 год</vt:lpstr>
      <vt:lpstr>СТРУКТУРА БЕЗВОЗМЕЗДНЫХ ПОСТУПЛЕНИЙ В БЮДЖЕТ ЗА 2023 ГОД</vt:lpstr>
      <vt:lpstr>ИСПОЛНЕНИЕ БЮДЖЕТА ПО РАСХОДАМ ЗА 2023 ГОД</vt:lpstr>
      <vt:lpstr>Презентация PowerPoint</vt:lpstr>
      <vt:lpstr>Расходы бюджета муниципального образования Куйтунский район по расходам за период 2020-2023 гг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муниципальных программ за 2023 год : «Поддержка малого бизнеса» на 2019-2024 годы, «Улучшение условий и охраны труда в муниципальном образовании Куйтунский район» на 2021-2024 годы, «Профилактика преступлений и правонарушений среди несовершеннолетних на территории муниципального образования Куйтунский район» на 2021-2025 годы</vt:lpstr>
      <vt:lpstr>Реализация муниципальных программ за 2023год: « Профилактика наркомании и социально-негативных явлений на территории МО Куйтунский район на 2020-2024годы, «Развитие градостроительной деятельности и управление земельными ресурсами на территории МО Куйтунский район» на 2019-2023 годы,«Реформирование жилищно-коммунального хозяйства в МО Куйтунский район» на 2020-2024 годы</vt:lpstr>
      <vt:lpstr>Реализация муниципальных программ за 2023 год: «Охрана окружающей среды в МО Куйтунский район» на 2019-2023 годы, «Комплексное развитие МО Куйтунский район» на 2021-2027 годы«Развитие физической культуры , спорта и молодежной политики  в МО Куйтунский район» на 2023-2027 годы, «Укрепление общественного здоровья на 2021-2023гг»</vt:lpstr>
      <vt:lpstr>Реализация муниципальных программ за 2023 год: « Развитие дорожного хозяйства на территории МО Куйтунский район» на 2020-2024 годы, «Развитие культуры в МО Куйтунский район» на 2019-2025годы, «Муниципальное управление» на 2020-2024 годы</vt:lpstr>
      <vt:lpstr>Реализация муниципальных программ за 2022год: «Укрепление межнационального и межконфессионального согласия на территории МО Куйтунский район» на 2020-2023 годы,  «Профилактика терроризма на территории МО Куйтунский район» на 2020-2024 годы, «Профилактика экстремизма на территории МО Куйтунский район» на 2020-2024 годы, «Защита населения на территории МО Куйтунский район на 2021-2025гг»</vt:lpstr>
      <vt:lpstr>Реализация муниципальных программ за 2023год: «Поддержка социально-ориентированных некоммерческих организаций на территории МО Куйтунский район» на 2020-2023 годы, «Профилактика правонарушений на территории МО Куйтунский район» на 2021-2024 годы, «Содействие занятости населения на территории муниципального образования  Куйтунский район на 2021-2023 годы»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Лукомская;Любовь Дворникова</dc:creator>
  <cp:lastModifiedBy>Пользователь</cp:lastModifiedBy>
  <cp:revision>593</cp:revision>
  <cp:lastPrinted>2024-03-19T02:13:08Z</cp:lastPrinted>
  <dcterms:created xsi:type="dcterms:W3CDTF">2017-12-05T07:35:54Z</dcterms:created>
  <dcterms:modified xsi:type="dcterms:W3CDTF">2024-03-19T03:47:41Z</dcterms:modified>
</cp:coreProperties>
</file>